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88" r:id="rId4"/>
    <p:sldId id="297" r:id="rId5"/>
    <p:sldId id="301" r:id="rId6"/>
    <p:sldId id="302" r:id="rId7"/>
    <p:sldId id="303" r:id="rId8"/>
    <p:sldId id="305" r:id="rId9"/>
    <p:sldId id="307" r:id="rId10"/>
    <p:sldId id="300" r:id="rId11"/>
    <p:sldId id="308" r:id="rId12"/>
    <p:sldId id="306" r:id="rId13"/>
    <p:sldId id="310" r:id="rId14"/>
    <p:sldId id="298" r:id="rId15"/>
    <p:sldId id="311" r:id="rId16"/>
  </p:sldIdLst>
  <p:sldSz cx="9144000" cy="6858000" type="screen4x3"/>
  <p:notesSz cx="6858000" cy="9144000"/>
  <p:defaultTextStyle>
    <a:defPPr>
      <a:defRPr lang="ja-JP"/>
    </a:defPPr>
    <a:lvl1pPr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1pPr>
    <a:lvl2pPr marL="266700" indent="190500"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2pPr>
    <a:lvl3pPr marL="533400" indent="381000"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3pPr>
    <a:lvl4pPr marL="800100" indent="571500"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4pPr>
    <a:lvl5pPr marL="1066800" indent="762000" algn="l" defTabSz="406400" rtl="0" eaLnBrk="0" fontAlgn="base" hangingPunct="0">
      <a:spcBef>
        <a:spcPct val="0"/>
      </a:spcBef>
      <a:spcAft>
        <a:spcPct val="0"/>
      </a:spcAft>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5pPr>
    <a:lvl6pPr marL="2286000" algn="l" defTabSz="914400" rtl="0" eaLnBrk="1" latinLnBrk="0" hangingPunct="1">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6pPr>
    <a:lvl7pPr marL="2743200" algn="l" defTabSz="914400" rtl="0" eaLnBrk="1" latinLnBrk="0" hangingPunct="1">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7pPr>
    <a:lvl8pPr marL="3200400" algn="l" defTabSz="914400" rtl="0" eaLnBrk="1" latinLnBrk="0" hangingPunct="1">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8pPr>
    <a:lvl9pPr marL="3657600" algn="l" defTabSz="914400" rtl="0" eaLnBrk="1" latinLnBrk="0" hangingPunct="1">
      <a:defRPr sz="2800" kern="1200">
        <a:solidFill>
          <a:srgbClr val="000000"/>
        </a:solidFill>
        <a:latin typeface="Gill Sans" panose="020B0502020104020203" pitchFamily="34" charset="-79"/>
        <a:ea typeface="+mn-ea"/>
        <a:cs typeface="Gill Sans" panose="020B0502020104020203" pitchFamily="34" charset="-79"/>
        <a:sym typeface="Gill Sans" panose="020B0502020104020203" pitchFamily="34" charset="-79"/>
      </a:defRPr>
    </a:lvl9pPr>
  </p:defaultTextStyle>
  <p:extLst>
    <p:ext uri="{EFAFB233-063F-42B5-8137-9DF3F51BA10A}">
      <p15:sldGuideLst xmlns:p15="http://schemas.microsoft.com/office/powerpoint/2012/main">
        <p15:guide id="1" orient="horz" pos="2160">
          <p15:clr>
            <a:srgbClr val="A4A3A4"/>
          </p15:clr>
        </p15:guide>
        <p15:guide id="2" pos="293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7"/>
    <p:restoredTop sz="82320"/>
  </p:normalViewPr>
  <p:slideViewPr>
    <p:cSldViewPr>
      <p:cViewPr varScale="1">
        <p:scale>
          <a:sx n="52" d="100"/>
          <a:sy n="52" d="100"/>
        </p:scale>
        <p:origin x="1392" y="36"/>
      </p:cViewPr>
      <p:guideLst>
        <p:guide orient="horz" pos="2160"/>
        <p:guide pos="2937"/>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81" d="100"/>
          <a:sy n="81" d="100"/>
        </p:scale>
        <p:origin x="2184" y="184"/>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244964-310B-B445-A8B6-ED8939D495E2}"/>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3" name="Date Placeholder 2">
            <a:extLst>
              <a:ext uri="{FF2B5EF4-FFF2-40B4-BE49-F238E27FC236}">
                <a16:creationId xmlns:a16="http://schemas.microsoft.com/office/drawing/2014/main" id="{BE5CF09C-A71F-E244-93F5-F83E50F7622C}"/>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4A9886B-755A-DD41-81A1-645DA8A4F0E3}" type="datetimeFigureOut">
              <a:rPr lang="en-US" altLang="ja-JP"/>
              <a:pPr>
                <a:defRPr/>
              </a:pPr>
              <a:t>4/15/2020</a:t>
            </a:fld>
            <a:endParaRPr lang="en-US" altLang="ja-JP"/>
          </a:p>
        </p:txBody>
      </p:sp>
      <p:sp>
        <p:nvSpPr>
          <p:cNvPr id="4" name="Footer Placeholder 3">
            <a:extLst>
              <a:ext uri="{FF2B5EF4-FFF2-40B4-BE49-F238E27FC236}">
                <a16:creationId xmlns:a16="http://schemas.microsoft.com/office/drawing/2014/main" id="{90EE32B8-F673-CE4D-A341-AF9B1B245879}"/>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5" name="Slide Number Placeholder 4">
            <a:extLst>
              <a:ext uri="{FF2B5EF4-FFF2-40B4-BE49-F238E27FC236}">
                <a16:creationId xmlns:a16="http://schemas.microsoft.com/office/drawing/2014/main" id="{66F8CEDB-CF0D-D344-AAB2-F1003C4FED0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B9CF583-F722-4947-AD06-F0EE3420290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8714A0B1-F4ED-1A4C-865D-369EFD62EDC4}"/>
              </a:ext>
            </a:extLst>
          </p:cNvPr>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2" name="Rectangle 2">
            <a:extLst>
              <a:ext uri="{FF2B5EF4-FFF2-40B4-BE49-F238E27FC236}">
                <a16:creationId xmlns:a16="http://schemas.microsoft.com/office/drawing/2014/main" id="{FD63D134-AB46-F843-8EA2-094AB7CE90B9}"/>
              </a:ext>
            </a:extLst>
          </p:cNvPr>
          <p:cNvSpPr>
            <a:spLocks noGrp="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ja-JP" noProof="0">
                <a:sym typeface="Lucida Grande" charset="0"/>
              </a:rPr>
              <a:t>Click to edit Master text styles</a:t>
            </a:r>
          </a:p>
          <a:p>
            <a:pPr lvl="1"/>
            <a:r>
              <a:rPr lang="ja-JP" altLang="ja-JP" noProof="0">
                <a:sym typeface="Lucida Grande" charset="0"/>
              </a:rPr>
              <a:t>Second level</a:t>
            </a:r>
          </a:p>
          <a:p>
            <a:pPr lvl="2"/>
            <a:r>
              <a:rPr lang="ja-JP" altLang="ja-JP" noProof="0">
                <a:sym typeface="Lucida Grande" charset="0"/>
              </a:rPr>
              <a:t>Third level</a:t>
            </a:r>
          </a:p>
          <a:p>
            <a:pPr lvl="3"/>
            <a:r>
              <a:rPr lang="ja-JP" altLang="ja-JP" noProof="0">
                <a:sym typeface="Lucida Grande" charset="0"/>
              </a:rPr>
              <a:t>Fourth level</a:t>
            </a:r>
          </a:p>
          <a:p>
            <a:pPr lvl="4"/>
            <a:r>
              <a:rPr lang="ja-JP" altLang="ja-JP" noProof="0">
                <a:sym typeface="Lucida Grande" charset="0"/>
              </a:rPr>
              <a:t>Fifth level</a:t>
            </a:r>
          </a:p>
        </p:txBody>
      </p:sp>
    </p:spTree>
  </p:cSld>
  <p:clrMap bg1="lt1" tx1="dk1" bg2="lt2" tx2="dk2" accent1="accent1" accent2="accent2" accent3="accent3" accent4="accent4" accent5="accent5" accent6="accent6" hlink="hlink" folHlink="folHlink"/>
  <p:notesStyle>
    <a:lvl1pPr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1pPr>
    <a:lvl2pPr marL="228600"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2pPr>
    <a:lvl3pPr marL="457200"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3pPr>
    <a:lvl4pPr marL="685800"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4pPr>
    <a:lvl5pPr marL="914400" algn="l" defTabSz="406400" rtl="0" eaLnBrk="0" fontAlgn="base" hangingPunct="0">
      <a:spcBef>
        <a:spcPct val="0"/>
      </a:spcBef>
      <a:spcAft>
        <a:spcPct val="0"/>
      </a:spcAft>
      <a:defRPr kumimoji="1" sz="1400" kern="1200">
        <a:solidFill>
          <a:srgbClr val="000000"/>
        </a:solidFill>
        <a:latin typeface="Lucida Grande" charset="0"/>
        <a:ea typeface="Lucida Grande" charset="0"/>
        <a:cs typeface="Lucida Grande" charset="0"/>
        <a:sym typeface="Lucida Grande" panose="020B0600040502020204"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156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鍋島キャンパスの講義は、医学部の</a:t>
            </a:r>
            <a:r>
              <a:rPr kumimoji="1" lang="en-US" altLang="ja-JP" dirty="0"/>
              <a:t>e-learning</a:t>
            </a:r>
            <a:r>
              <a:rPr kumimoji="1" lang="ja-JP" altLang="en-US"/>
              <a:t>システムを利用するものがあります。</a:t>
            </a:r>
          </a:p>
        </p:txBody>
      </p:sp>
    </p:spTree>
    <p:extLst>
      <p:ext uri="{BB962C8B-B14F-4D97-AF65-F5344CB8AC3E}">
        <p14:creationId xmlns:p14="http://schemas.microsoft.com/office/powerpoint/2010/main" val="3123633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0670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大学のホームページには奨学金、奨学金免除に関する情報もありますので、確認してください。</a:t>
            </a:r>
          </a:p>
        </p:txBody>
      </p:sp>
    </p:spTree>
    <p:extLst>
      <p:ext uri="{BB962C8B-B14F-4D97-AF65-F5344CB8AC3E}">
        <p14:creationId xmlns:p14="http://schemas.microsoft.com/office/powerpoint/2010/main" val="104868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400" kern="1200">
                <a:solidFill>
                  <a:srgbClr val="000000"/>
                </a:solidFill>
                <a:effectLst/>
                <a:latin typeface="Lucida Grande" charset="0"/>
                <a:ea typeface="Lucida Grande" charset="0"/>
                <a:cs typeface="Lucida Grande" charset="0"/>
                <a:sym typeface="Lucida Grande" panose="020B0600040502020204" pitchFamily="34" charset="0"/>
              </a:rPr>
              <a:t>研究科のホームページです、</a:t>
            </a:r>
            <a:r>
              <a:rPr kumimoji="1" lang="ja-JP" altLang="en-US" sz="1400" kern="1200">
                <a:solidFill>
                  <a:srgbClr val="000000"/>
                </a:solidFill>
                <a:effectLst/>
                <a:latin typeface="Lucida Grande" charset="0"/>
                <a:ea typeface="Lucida Grande" charset="0"/>
                <a:cs typeface="Lucida Grande" charset="0"/>
                <a:sym typeface="Lucida Grande" panose="020B0600040502020204" pitchFamily="34" charset="0"/>
              </a:rPr>
              <a:t>佐賀大学のホームページから入れます。</a:t>
            </a:r>
            <a:r>
              <a:rPr kumimoji="1" lang="ja-JP" altLang="ja-JP" sz="1400" kern="1200">
                <a:solidFill>
                  <a:srgbClr val="000000"/>
                </a:solidFill>
                <a:effectLst/>
                <a:latin typeface="Lucida Grande" charset="0"/>
                <a:ea typeface="Lucida Grande" charset="0"/>
                <a:cs typeface="Lucida Grande" charset="0"/>
                <a:sym typeface="Lucida Grande" panose="020B0600040502020204" pitchFamily="34" charset="0"/>
              </a:rPr>
              <a:t>確認してください、健康機能分子科学コースは、理学、農学、医学の専門分野が融合したコースです。</a:t>
            </a:r>
            <a:r>
              <a:rPr lang="ja-JP" altLang="ja-JP">
                <a:effectLst/>
              </a:rPr>
              <a:t> </a:t>
            </a:r>
            <a:endParaRPr kumimoji="1" lang="ja-JP" altLang="en-US"/>
          </a:p>
        </p:txBody>
      </p:sp>
    </p:spTree>
    <p:extLst>
      <p:ext uri="{BB962C8B-B14F-4D97-AF65-F5344CB8AC3E}">
        <p14:creationId xmlns:p14="http://schemas.microsoft.com/office/powerpoint/2010/main" val="258486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コースの教員です。質問や相談は、コース長、教育委員、学生委員、また各自の指導教員にメールや電話などで問い合わせてください。</a:t>
            </a:r>
          </a:p>
        </p:txBody>
      </p:sp>
    </p:spTree>
    <p:extLst>
      <p:ext uri="{BB962C8B-B14F-4D97-AF65-F5344CB8AC3E}">
        <p14:creationId xmlns:p14="http://schemas.microsoft.com/office/powerpoint/2010/main" val="138433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ホームページのトップ画面から、履修案内、時間割、安全の手引きなどの書類へリンクしています。確認ください。</a:t>
            </a:r>
          </a:p>
        </p:txBody>
      </p:sp>
    </p:spTree>
    <p:extLst>
      <p:ext uri="{BB962C8B-B14F-4D97-AF65-F5344CB8AC3E}">
        <p14:creationId xmlns:p14="http://schemas.microsoft.com/office/powerpoint/2010/main" val="114889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6367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大学院教養教育プログラムで必要な科目と単位数です。</a:t>
            </a:r>
          </a:p>
        </p:txBody>
      </p:sp>
    </p:spTree>
    <p:extLst>
      <p:ext uri="{BB962C8B-B14F-4D97-AF65-F5344CB8AC3E}">
        <p14:creationId xmlns:p14="http://schemas.microsoft.com/office/powerpoint/2010/main" val="429147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06400" rtl="0" eaLnBrk="0" fontAlgn="base" latinLnBrk="0" hangingPunct="0">
              <a:lnSpc>
                <a:spcPct val="100000"/>
              </a:lnSpc>
              <a:spcBef>
                <a:spcPct val="0"/>
              </a:spcBef>
              <a:spcAft>
                <a:spcPct val="0"/>
              </a:spcAft>
              <a:buClrTx/>
              <a:buSzTx/>
              <a:buFontTx/>
              <a:buNone/>
              <a:tabLst/>
              <a:defRPr/>
            </a:pPr>
            <a:r>
              <a:rPr kumimoji="1" lang="ja-JP" altLang="en-US"/>
              <a:t>自然科学系研究科共通科目で必要な科目と単位数です。</a:t>
            </a:r>
          </a:p>
          <a:p>
            <a:endParaRPr kumimoji="1" lang="ja-JP" altLang="en-US"/>
          </a:p>
        </p:txBody>
      </p:sp>
    </p:spTree>
    <p:extLst>
      <p:ext uri="{BB962C8B-B14F-4D97-AF65-F5344CB8AC3E}">
        <p14:creationId xmlns:p14="http://schemas.microsoft.com/office/powerpoint/2010/main" val="162309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06400" rtl="0" eaLnBrk="0" fontAlgn="base" latinLnBrk="0" hangingPunct="0">
              <a:lnSpc>
                <a:spcPct val="100000"/>
              </a:lnSpc>
              <a:spcBef>
                <a:spcPct val="0"/>
              </a:spcBef>
              <a:spcAft>
                <a:spcPct val="0"/>
              </a:spcAft>
              <a:buClrTx/>
              <a:buSzTx/>
              <a:buFontTx/>
              <a:buNone/>
              <a:tabLst/>
              <a:defRPr/>
            </a:pPr>
            <a:r>
              <a:rPr kumimoji="1" lang="ja-JP" altLang="en-US"/>
              <a:t>先進健康科学研究科の教員が開講する科目で必要な科目と単位数です。</a:t>
            </a:r>
          </a:p>
          <a:p>
            <a:endParaRPr kumimoji="1" lang="ja-JP" altLang="en-US"/>
          </a:p>
        </p:txBody>
      </p:sp>
    </p:spTree>
    <p:extLst>
      <p:ext uri="{BB962C8B-B14F-4D97-AF65-F5344CB8AC3E}">
        <p14:creationId xmlns:p14="http://schemas.microsoft.com/office/powerpoint/2010/main" val="207321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学位の種類により、修了要件が異なりますので、特に注意してください。</a:t>
            </a:r>
          </a:p>
        </p:txBody>
      </p:sp>
    </p:spTree>
    <p:extLst>
      <p:ext uri="{BB962C8B-B14F-4D97-AF65-F5344CB8AC3E}">
        <p14:creationId xmlns:p14="http://schemas.microsoft.com/office/powerpoint/2010/main" val="239335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354806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354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694362"/>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6943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0330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1224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78291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890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187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7668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28250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50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87800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Gill Sans" charset="0"/>
            </a:endParaRP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107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F3FB73F-0DD0-7B4B-ADD7-3DC5D184B98B}"/>
              </a:ext>
            </a:extLst>
          </p:cNvPr>
          <p:cNvSpPr>
            <a:spLocks noGrp="1"/>
          </p:cNvSpPr>
          <p:nvPr>
            <p:ph type="body" idx="1"/>
          </p:nvPr>
        </p:nvSpPr>
        <p:spPr bwMode="auto">
          <a:xfrm>
            <a:off x="889000" y="889000"/>
            <a:ext cx="7366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8100" tIns="38100" rIns="38100" bIns="38100" numCol="1" anchor="ctr" anchorCtr="0" compatLnSpc="1">
            <a:prstTxWarp prst="textNoShape">
              <a:avLst/>
            </a:prstTxWarp>
          </a:bodyPr>
          <a:lstStyle/>
          <a:p>
            <a:pPr lvl="0"/>
            <a:r>
              <a:rPr lang="ja-JP" altLang="ja-JP">
                <a:sym typeface="Gill Sans" panose="020B0502020104020203" pitchFamily="34" charset="-79"/>
              </a:rPr>
              <a:t>Click to edit Master text styles</a:t>
            </a:r>
          </a:p>
          <a:p>
            <a:pPr lvl="1"/>
            <a:r>
              <a:rPr lang="ja-JP" altLang="ja-JP">
                <a:sym typeface="Gill Sans" panose="020B0502020104020203" pitchFamily="34" charset="-79"/>
              </a:rPr>
              <a:t>Second level</a:t>
            </a:r>
          </a:p>
          <a:p>
            <a:pPr lvl="2"/>
            <a:r>
              <a:rPr lang="ja-JP" altLang="ja-JP">
                <a:sym typeface="Gill Sans" panose="020B0502020104020203" pitchFamily="34" charset="-79"/>
              </a:rPr>
              <a:t>Third level</a:t>
            </a:r>
          </a:p>
          <a:p>
            <a:pPr lvl="3"/>
            <a:r>
              <a:rPr lang="ja-JP" altLang="ja-JP">
                <a:sym typeface="Gill Sans" panose="020B0502020104020203" pitchFamily="34" charset="-79"/>
              </a:rPr>
              <a:t>Fourth level</a:t>
            </a:r>
          </a:p>
          <a:p>
            <a:pPr lvl="4"/>
            <a:r>
              <a:rPr lang="ja-JP" altLang="ja-JP">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6400" rtl="0" eaLnBrk="0" fontAlgn="base" hangingPunct="0">
        <a:spcBef>
          <a:spcPct val="0"/>
        </a:spcBef>
        <a:spcAft>
          <a:spcPct val="0"/>
        </a:spcAft>
        <a:defRPr kumimoji="1" sz="5600">
          <a:solidFill>
            <a:srgbClr val="000000"/>
          </a:solidFill>
          <a:latin typeface="+mj-lt"/>
          <a:ea typeface="+mj-ea"/>
          <a:cs typeface="+mj-cs"/>
          <a:sym typeface="Gill Sans" panose="020B0502020104020203" pitchFamily="34" charset="-79"/>
        </a:defRPr>
      </a:lvl1pPr>
      <a:lvl2pPr algn="ctr" defTabSz="406400" rtl="0" eaLnBrk="0" fontAlgn="base" hangingPunct="0">
        <a:spcBef>
          <a:spcPct val="0"/>
        </a:spcBef>
        <a:spcAft>
          <a:spcPct val="0"/>
        </a:spcAft>
        <a:defRPr kumimoji="1" sz="5600">
          <a:solidFill>
            <a:srgbClr val="000000"/>
          </a:solidFill>
          <a:latin typeface="Gill Sans" charset="0"/>
          <a:ea typeface="Gill Sans" charset="0"/>
          <a:cs typeface="Gill Sans" charset="0"/>
          <a:sym typeface="Gill Sans" panose="020B0502020104020203" pitchFamily="34" charset="-79"/>
        </a:defRPr>
      </a:lvl2pPr>
      <a:lvl3pPr algn="ctr" defTabSz="406400" rtl="0" eaLnBrk="0" fontAlgn="base" hangingPunct="0">
        <a:spcBef>
          <a:spcPct val="0"/>
        </a:spcBef>
        <a:spcAft>
          <a:spcPct val="0"/>
        </a:spcAft>
        <a:defRPr kumimoji="1" sz="5600">
          <a:solidFill>
            <a:srgbClr val="000000"/>
          </a:solidFill>
          <a:latin typeface="Gill Sans" charset="0"/>
          <a:ea typeface="Gill Sans" charset="0"/>
          <a:cs typeface="Gill Sans" charset="0"/>
          <a:sym typeface="Gill Sans" panose="020B0502020104020203" pitchFamily="34" charset="-79"/>
        </a:defRPr>
      </a:lvl3pPr>
      <a:lvl4pPr algn="ctr" defTabSz="406400" rtl="0" eaLnBrk="0" fontAlgn="base" hangingPunct="0">
        <a:spcBef>
          <a:spcPct val="0"/>
        </a:spcBef>
        <a:spcAft>
          <a:spcPct val="0"/>
        </a:spcAft>
        <a:defRPr kumimoji="1" sz="5600">
          <a:solidFill>
            <a:srgbClr val="000000"/>
          </a:solidFill>
          <a:latin typeface="Gill Sans" charset="0"/>
          <a:ea typeface="Gill Sans" charset="0"/>
          <a:cs typeface="Gill Sans" charset="0"/>
          <a:sym typeface="Gill Sans" panose="020B0502020104020203" pitchFamily="34" charset="-79"/>
        </a:defRPr>
      </a:lvl4pPr>
      <a:lvl5pPr algn="ctr" defTabSz="406400" rtl="0" eaLnBrk="0" fontAlgn="base" hangingPunct="0">
        <a:spcBef>
          <a:spcPct val="0"/>
        </a:spcBef>
        <a:spcAft>
          <a:spcPct val="0"/>
        </a:spcAft>
        <a:defRPr kumimoji="1" sz="5600">
          <a:solidFill>
            <a:srgbClr val="000000"/>
          </a:solidFill>
          <a:latin typeface="Gill Sans" charset="0"/>
          <a:ea typeface="Gill Sans" charset="0"/>
          <a:cs typeface="Gill Sans" charset="0"/>
          <a:sym typeface="Gill Sans" panose="020B0502020104020203" pitchFamily="34" charset="-79"/>
        </a:defRPr>
      </a:lvl5pPr>
      <a:lvl6pPr marL="457200" algn="ctr" defTabSz="406400" rtl="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914400" algn="ctr" defTabSz="406400" rtl="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1371600" algn="ctr" defTabSz="406400" rtl="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1828800" algn="ctr" defTabSz="406400" rtl="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p:titleStyle>
    <p:bodyStyle>
      <a:lvl1pPr marL="342900" indent="-34290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1pPr>
      <a:lvl2pPr marL="742950" indent="-28575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2pPr>
      <a:lvl3pPr marL="1143000" indent="-22860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3pPr>
      <a:lvl4pPr marL="1600200" indent="-22860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4pPr>
      <a:lvl5pPr marL="2057400" indent="-228600" algn="ctr" defTabSz="406400" rtl="0" eaLnBrk="0" fontAlgn="base" hangingPunct="0">
        <a:spcBef>
          <a:spcPct val="0"/>
        </a:spcBef>
        <a:spcAft>
          <a:spcPct val="0"/>
        </a:spcAft>
        <a:defRPr kumimoji="1" sz="2200">
          <a:solidFill>
            <a:srgbClr val="000000"/>
          </a:solidFill>
          <a:latin typeface="+mn-lt"/>
          <a:ea typeface="+mn-ea"/>
          <a:cs typeface="+mn-cs"/>
          <a:sym typeface="Gill Sans" panose="020B0502020104020203" pitchFamily="34" charset="-79"/>
        </a:defRPr>
      </a:lvl5pPr>
      <a:lvl6pPr marL="457200" algn="ctr" defTabSz="406400" rtl="0" fontAlgn="base" hangingPunct="0">
        <a:spcBef>
          <a:spcPct val="0"/>
        </a:spcBef>
        <a:spcAft>
          <a:spcPct val="0"/>
        </a:spcAft>
        <a:defRPr sz="2200">
          <a:solidFill>
            <a:srgbClr val="000000"/>
          </a:solidFill>
          <a:latin typeface="+mn-lt"/>
          <a:ea typeface="+mn-ea"/>
          <a:cs typeface="+mn-cs"/>
          <a:sym typeface="Gill Sans" charset="0"/>
        </a:defRPr>
      </a:lvl6pPr>
      <a:lvl7pPr marL="914400" algn="ctr" defTabSz="406400" rtl="0" fontAlgn="base" hangingPunct="0">
        <a:spcBef>
          <a:spcPct val="0"/>
        </a:spcBef>
        <a:spcAft>
          <a:spcPct val="0"/>
        </a:spcAft>
        <a:defRPr sz="2200">
          <a:solidFill>
            <a:srgbClr val="000000"/>
          </a:solidFill>
          <a:latin typeface="+mn-lt"/>
          <a:ea typeface="+mn-ea"/>
          <a:cs typeface="+mn-cs"/>
          <a:sym typeface="Gill Sans" charset="0"/>
        </a:defRPr>
      </a:lvl7pPr>
      <a:lvl8pPr marL="1371600" algn="ctr" defTabSz="406400" rtl="0" fontAlgn="base" hangingPunct="0">
        <a:spcBef>
          <a:spcPct val="0"/>
        </a:spcBef>
        <a:spcAft>
          <a:spcPct val="0"/>
        </a:spcAft>
        <a:defRPr sz="2200">
          <a:solidFill>
            <a:srgbClr val="000000"/>
          </a:solidFill>
          <a:latin typeface="+mn-lt"/>
          <a:ea typeface="+mn-ea"/>
          <a:cs typeface="+mn-cs"/>
          <a:sym typeface="Gill Sans" charset="0"/>
        </a:defRPr>
      </a:lvl8pPr>
      <a:lvl9pPr marL="1828800" algn="ctr" defTabSz="406400" rtl="0" fontAlgn="base" hangingPunct="0">
        <a:spcBef>
          <a:spcPct val="0"/>
        </a:spcBef>
        <a:spcAft>
          <a:spcPct val="0"/>
        </a:spcAft>
        <a:defRPr sz="2200">
          <a:solidFill>
            <a:srgbClr val="000000"/>
          </a:solidFill>
          <a:latin typeface="+mn-lt"/>
          <a:ea typeface="+mn-ea"/>
          <a:cs typeface="+mn-cs"/>
          <a:sym typeface="Gill Sans"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saga-u.ac.jp/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saga-u.ac.jp/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health.saga-u.ac.jp/index.htm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34B824D2-A6BF-9B43-9922-37430CEC2E10}"/>
              </a:ext>
            </a:extLst>
          </p:cNvPr>
          <p:cNvSpPr>
            <a:spLocks/>
          </p:cNvSpPr>
          <p:nvPr/>
        </p:nvSpPr>
        <p:spPr bwMode="auto">
          <a:xfrm>
            <a:off x="8839200" y="6540500"/>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E4974ED6-162F-4A4C-90FB-EF36097D63A2}" type="slidenum">
              <a:rPr lang="en-US" altLang="ja-JP" sz="1200">
                <a:ea typeface="ＭＳ Ｐゴシック" panose="020B0600070205080204" pitchFamily="34" charset="-128"/>
              </a:rPr>
              <a:pPr algn="ctr" eaLnBrk="1"/>
              <a:t>1</a:t>
            </a:fld>
            <a:endParaRPr lang="ja-JP" altLang="ja-JP">
              <a:ea typeface="ＭＳ Ｐゴシック" panose="020B0600070205080204" pitchFamily="34" charset="-128"/>
            </a:endParaRPr>
          </a:p>
        </p:txBody>
      </p:sp>
      <p:sp>
        <p:nvSpPr>
          <p:cNvPr id="7" name="正方形/長方形 6">
            <a:extLst>
              <a:ext uri="{FF2B5EF4-FFF2-40B4-BE49-F238E27FC236}">
                <a16:creationId xmlns:a16="http://schemas.microsoft.com/office/drawing/2014/main" id="{7D180890-A1AC-924E-A6BF-A643BC2A6A3A}"/>
              </a:ext>
            </a:extLst>
          </p:cNvPr>
          <p:cNvSpPr/>
          <p:nvPr/>
        </p:nvSpPr>
        <p:spPr>
          <a:xfrm>
            <a:off x="476545" y="818710"/>
            <a:ext cx="7665727" cy="5188921"/>
          </a:xfrm>
          <a:prstGeom prst="rect">
            <a:avLst/>
          </a:prstGeom>
        </p:spPr>
        <p:txBody>
          <a:bodyPr wrap="square">
            <a:spAutoFit/>
            <a:scene3d>
              <a:camera prst="orthographicFront"/>
              <a:lightRig rig="flat" dir="tl">
                <a:rot lat="0" lon="0" rev="6600000"/>
              </a:lightRig>
            </a:scene3d>
            <a:sp3d extrusionH="25400" contourW="12700">
              <a:bevelT w="44450" h="31750"/>
              <a:contourClr>
                <a:srgbClr val="000066"/>
              </a:contourClr>
            </a:sp3d>
          </a:bodyPr>
          <a:lstStyle/>
          <a:p>
            <a:pPr algn="ctr" eaLnBrk="1">
              <a:lnSpc>
                <a:spcPts val="5780"/>
              </a:lnSpc>
              <a:defRPr/>
            </a:pPr>
            <a:r>
              <a:rPr lang="ja-JP" altLang="en-US" sz="320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令和２年度</a:t>
            </a:r>
            <a:r>
              <a:rPr lang="ja-JP" altLang="en-US"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　先進健康科学研究科</a:t>
            </a:r>
            <a:endParaRPr lang="en-US"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r>
              <a:rPr lang="ja-JP" altLang="en-US"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先進健康科学</a:t>
            </a:r>
            <a:r>
              <a:rPr lang="ja-JP"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専攻</a:t>
            </a:r>
            <a:r>
              <a:rPr lang="ja-JP" altLang="en-US" sz="320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　</a:t>
            </a:r>
            <a:endParaRPr lang="en-US"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r>
              <a:rPr lang="ja-JP" altLang="en-US" sz="320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健康機能分子科学コース</a:t>
            </a:r>
            <a:endParaRPr lang="en-US"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endParaRPr lang="ja-JP"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r>
              <a:rPr lang="ja-JP" altLang="en-US" sz="320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オリエンテーション資料</a:t>
            </a:r>
            <a:endParaRPr lang="en-US" altLang="ja-JP" sz="3200" dirty="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endParaRPr lang="en-US" altLang="ja-JP" sz="3200" dirty="0">
              <a:ln w="11430"/>
              <a:solidFill>
                <a:schemeClr val="accent4"/>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a:p>
            <a:pPr algn="ctr" eaLnBrk="1">
              <a:lnSpc>
                <a:spcPts val="5780"/>
              </a:lnSpc>
              <a:defRPr/>
            </a:pPr>
            <a:r>
              <a:rPr lang="ja-JP" altLang="en-US" sz="2400">
                <a:ln w="11430"/>
                <a:solidFill>
                  <a:srgbClr val="7030A0"/>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rPr>
              <a:t>（一部スライドにはノートのメモもあります）</a:t>
            </a:r>
            <a:endParaRPr lang="ja-JP" altLang="en-US" sz="2400" dirty="0">
              <a:ln w="11430"/>
              <a:solidFill>
                <a:srgbClr val="7030A0"/>
              </a:solidFill>
              <a:effectLst>
                <a:outerShdw blurRad="50800" dist="38100" dir="2700000">
                  <a:srgbClr val="000000">
                    <a:alpha val="43000"/>
                  </a:srgbClr>
                </a:outerShdw>
              </a:effectLst>
              <a:latin typeface="Hiragino Mincho Pro W3" panose="02020300000000000000" pitchFamily="18" charset="-128"/>
              <a:ea typeface="Hiragino Mincho Pro W3" panose="02020300000000000000" pitchFamily="18" charset="-128"/>
              <a:cs typeface="ヒラギノ角ゴ Pro W6"/>
              <a:sym typeface="Gill Sans"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a:extLst>
              <a:ext uri="{FF2B5EF4-FFF2-40B4-BE49-F238E27FC236}">
                <a16:creationId xmlns:a16="http://schemas.microsoft.com/office/drawing/2014/main" id="{79F49ADE-8E84-4947-9CEF-0E8187862AF2}"/>
              </a:ext>
            </a:extLst>
          </p:cNvPr>
          <p:cNvSpPr>
            <a:spLocks/>
          </p:cNvSpPr>
          <p:nvPr/>
        </p:nvSpPr>
        <p:spPr bwMode="auto">
          <a:xfrm>
            <a:off x="8712460" y="6540500"/>
            <a:ext cx="29184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4E5D4F82-882C-CE4D-A822-DA30E16D0D23}" type="slidenum">
              <a:rPr lang="en-US" altLang="ja-JP" sz="1200">
                <a:ea typeface="ＭＳ Ｐゴシック" panose="020B0600070205080204" pitchFamily="34" charset="-128"/>
              </a:rPr>
              <a:pPr algn="ctr" eaLnBrk="1"/>
              <a:t>10</a:t>
            </a:fld>
            <a:endParaRPr lang="ja-JP" altLang="ja-JP" dirty="0">
              <a:ea typeface="ＭＳ Ｐゴシック" panose="020B0600070205080204" pitchFamily="34" charset="-128"/>
            </a:endParaRPr>
          </a:p>
        </p:txBody>
      </p:sp>
      <p:sp>
        <p:nvSpPr>
          <p:cNvPr id="15363" name="テキスト ボックス 4">
            <a:extLst>
              <a:ext uri="{FF2B5EF4-FFF2-40B4-BE49-F238E27FC236}">
                <a16:creationId xmlns:a16="http://schemas.microsoft.com/office/drawing/2014/main" id="{A5AF40C3-A45C-2F41-96B0-8B7C8CB207B2}"/>
              </a:ext>
            </a:extLst>
          </p:cNvPr>
          <p:cNvSpPr txBox="1">
            <a:spLocks noChangeArrowheads="1"/>
          </p:cNvSpPr>
          <p:nvPr/>
        </p:nvSpPr>
        <p:spPr bwMode="auto">
          <a:xfrm>
            <a:off x="330314" y="953725"/>
            <a:ext cx="8458200" cy="5109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eaLnBrk="1">
              <a:spcAft>
                <a:spcPts val="1200"/>
              </a:spcAft>
              <a:buClr>
                <a:srgbClr val="F9EFD6"/>
              </a:buClr>
              <a:buSzPct val="60000"/>
            </a:pPr>
            <a:r>
              <a:rPr lang="ja-JP" altLang="en-US" sz="2400" dirty="0">
                <a:latin typeface="ＭＳ Ｐゴシック"/>
                <a:ea typeface="ＭＳ Ｐゴシック"/>
                <a:cs typeface="ＭＳ Ｐゴシック"/>
              </a:rPr>
              <a:t>大学院教養教育プログラム</a:t>
            </a:r>
            <a:r>
              <a:rPr lang="en-US" altLang="ja-JP" sz="2400" dirty="0">
                <a:latin typeface="ＭＳ Ｐゴシック"/>
                <a:ea typeface="ＭＳ Ｐゴシック"/>
                <a:cs typeface="ＭＳ Ｐゴシック"/>
              </a:rPr>
              <a:t>	4</a:t>
            </a:r>
            <a:r>
              <a:rPr lang="ja-JP" altLang="en-US" sz="2400" dirty="0">
                <a:latin typeface="ＭＳ Ｐゴシック"/>
                <a:ea typeface="ＭＳ Ｐゴシック"/>
                <a:cs typeface="ＭＳ Ｐゴシック"/>
              </a:rPr>
              <a:t>単位（必修３単位</a:t>
            </a:r>
            <a:r>
              <a:rPr lang="en-US" altLang="ja-JP" sz="2400" dirty="0">
                <a:latin typeface="ＭＳ Ｐゴシック"/>
                <a:ea typeface="ＭＳ Ｐゴシック"/>
                <a:cs typeface="ＭＳ Ｐゴシック"/>
              </a:rPr>
              <a:t>)</a:t>
            </a:r>
          </a:p>
          <a:p>
            <a:pPr eaLnBrk="1">
              <a:spcAft>
                <a:spcPts val="1200"/>
              </a:spcAft>
              <a:buClr>
                <a:srgbClr val="F9EFD6"/>
              </a:buClr>
              <a:buSzPct val="60000"/>
            </a:pPr>
            <a:r>
              <a:rPr lang="ja-JP" altLang="en-US" sz="2400" dirty="0">
                <a:latin typeface="ＭＳ Ｐゴシック"/>
                <a:ea typeface="ＭＳ Ｐゴシック"/>
                <a:cs typeface="ＭＳ Ｐゴシック"/>
              </a:rPr>
              <a:t>自然科学系研究科共通科目</a:t>
            </a:r>
            <a:r>
              <a:rPr lang="en-US" altLang="ja-JP" sz="2400" dirty="0">
                <a:latin typeface="ＭＳ Ｐゴシック"/>
                <a:ea typeface="ＭＳ Ｐゴシック"/>
                <a:cs typeface="ＭＳ Ｐゴシック"/>
              </a:rPr>
              <a:t>	10</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r>
              <a:rPr lang="ja-JP" altLang="en-US" sz="2400" dirty="0">
                <a:latin typeface="ＭＳ Ｐゴシック"/>
                <a:ea typeface="ＭＳ Ｐゴシック"/>
                <a:cs typeface="ＭＳ Ｐゴシック"/>
              </a:rPr>
              <a:t>必修</a:t>
            </a:r>
            <a:r>
              <a:rPr lang="en-US" altLang="ja-JP" sz="2400" dirty="0">
                <a:latin typeface="ＭＳ Ｐゴシック"/>
                <a:ea typeface="ＭＳ Ｐゴシック"/>
                <a:cs typeface="ＭＳ Ｐゴシック"/>
              </a:rPr>
              <a:t>9</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p>
          <a:p>
            <a:pPr eaLnBrk="1">
              <a:spcAft>
                <a:spcPts val="1200"/>
              </a:spcAft>
              <a:buClr>
                <a:srgbClr val="F9EFD6"/>
              </a:buClr>
              <a:buSzPct val="60000"/>
            </a:pPr>
            <a:r>
              <a:rPr lang="ja-JP" altLang="en-US" sz="2400" dirty="0">
                <a:latin typeface="ＭＳ Ｐゴシック"/>
                <a:ea typeface="ＭＳ Ｐゴシック"/>
                <a:cs typeface="ＭＳ Ｐゴシック"/>
              </a:rPr>
              <a:t>専攻共通科目（必修）　</a:t>
            </a:r>
            <a:r>
              <a:rPr lang="en-US" altLang="ja-JP" sz="2400" dirty="0">
                <a:latin typeface="ＭＳ Ｐゴシック"/>
                <a:ea typeface="ＭＳ Ｐゴシック"/>
                <a:cs typeface="ＭＳ Ｐゴシック"/>
              </a:rPr>
              <a:t>		4</a:t>
            </a:r>
            <a:r>
              <a:rPr lang="ja-JP" altLang="en-US" sz="2400" dirty="0">
                <a:latin typeface="ＭＳ Ｐゴシック"/>
                <a:ea typeface="ＭＳ Ｐゴシック"/>
                <a:cs typeface="ＭＳ Ｐゴシック"/>
              </a:rPr>
              <a:t>単位（必修</a:t>
            </a:r>
            <a:r>
              <a:rPr lang="en-US" altLang="ja-JP" sz="2400" dirty="0">
                <a:latin typeface="ＭＳ Ｐゴシック"/>
                <a:ea typeface="ＭＳ Ｐゴシック"/>
                <a:cs typeface="ＭＳ Ｐゴシック"/>
              </a:rPr>
              <a:t>4</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p>
          <a:p>
            <a:pPr eaLnBrk="1">
              <a:spcAft>
                <a:spcPts val="1200"/>
              </a:spcAft>
              <a:buClr>
                <a:srgbClr val="F9EFD6"/>
              </a:buClr>
              <a:buSzPct val="60000"/>
            </a:pPr>
            <a:r>
              <a:rPr lang="ja-JP" altLang="en-US" sz="2400" dirty="0">
                <a:solidFill>
                  <a:schemeClr val="tx1"/>
                </a:solidFill>
                <a:latin typeface="ＭＳ Ｐゴシック"/>
                <a:ea typeface="ＭＳ Ｐゴシック"/>
                <a:cs typeface="ＭＳ Ｐゴシック"/>
              </a:rPr>
              <a:t>専攻共通科目の選択科目及び専門科目の選択科目</a:t>
            </a:r>
            <a:r>
              <a:rPr lang="en-US" altLang="ja-JP" sz="2400" dirty="0">
                <a:latin typeface="ＭＳ Ｐゴシック"/>
                <a:ea typeface="ＭＳ Ｐゴシック"/>
                <a:cs typeface="ＭＳ Ｐゴシック"/>
              </a:rPr>
              <a:t>	12</a:t>
            </a:r>
            <a:r>
              <a:rPr lang="ja-JP" altLang="en-US" sz="2400" dirty="0">
                <a:latin typeface="ＭＳ Ｐゴシック"/>
                <a:ea typeface="ＭＳ Ｐゴシック"/>
                <a:cs typeface="ＭＳ Ｐゴシック"/>
              </a:rPr>
              <a:t>単位</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ja-JP" altLang="en-US" sz="2400" dirty="0">
                <a:latin typeface="ＭＳ Ｐゴシック"/>
                <a:ea typeface="ＭＳ Ｐゴシック"/>
                <a:cs typeface="ＭＳ Ｐゴシック"/>
              </a:rPr>
              <a:t>特別研究</a:t>
            </a:r>
            <a:r>
              <a:rPr lang="en-US" altLang="ja-JP" sz="2400" dirty="0">
                <a:latin typeface="ＭＳ Ｐゴシック"/>
                <a:ea typeface="ＭＳ Ｐゴシック"/>
                <a:cs typeface="ＭＳ Ｐゴシック"/>
              </a:rPr>
              <a:t>I, II, III, IV				30</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r>
              <a:rPr lang="ja-JP" altLang="en-US" sz="2400" dirty="0">
                <a:latin typeface="ＭＳ Ｐゴシック"/>
                <a:ea typeface="ＭＳ Ｐゴシック"/>
                <a:cs typeface="ＭＳ Ｐゴシック"/>
              </a:rPr>
              <a:t>必修</a:t>
            </a:r>
            <a:r>
              <a:rPr lang="en-US" altLang="ja-JP" sz="2400" dirty="0">
                <a:latin typeface="ＭＳ Ｐゴシック"/>
                <a:ea typeface="ＭＳ Ｐゴシック"/>
                <a:cs typeface="ＭＳ Ｐゴシック"/>
              </a:rPr>
              <a:t>30</a:t>
            </a:r>
            <a:r>
              <a:rPr lang="ja-JP" altLang="en-US" sz="2400" dirty="0">
                <a:latin typeface="ＭＳ Ｐゴシック"/>
                <a:ea typeface="ＭＳ Ｐゴシック"/>
                <a:cs typeface="ＭＳ Ｐゴシック"/>
              </a:rPr>
              <a:t>単位</a:t>
            </a:r>
            <a:r>
              <a:rPr lang="en-US" altLang="ja-JP" sz="2400" dirty="0">
                <a:latin typeface="ＭＳ Ｐゴシック"/>
                <a:ea typeface="ＭＳ Ｐゴシック"/>
                <a:cs typeface="ＭＳ Ｐゴシック"/>
              </a:rPr>
              <a:t>)</a:t>
            </a:r>
          </a:p>
          <a:p>
            <a:pPr eaLnBrk="1">
              <a:spcAft>
                <a:spcPts val="1200"/>
              </a:spcAft>
              <a:buClr>
                <a:srgbClr val="F9EFD6"/>
              </a:buClr>
              <a:buSzPct val="60000"/>
            </a:pP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　　合計</a:t>
            </a:r>
            <a:r>
              <a:rPr lang="en-US" altLang="ja-JP" sz="2400" dirty="0">
                <a:latin typeface="ＭＳ Ｐゴシック"/>
                <a:ea typeface="ＭＳ Ｐゴシック"/>
                <a:cs typeface="ＭＳ Ｐゴシック"/>
              </a:rPr>
              <a:t>60</a:t>
            </a:r>
            <a:r>
              <a:rPr lang="ja-JP" altLang="en-US" sz="2400" dirty="0">
                <a:latin typeface="ＭＳ Ｐゴシック"/>
                <a:ea typeface="ＭＳ Ｐゴシック"/>
                <a:cs typeface="ＭＳ Ｐゴシック"/>
              </a:rPr>
              <a:t>単位</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ja-JP" altLang="en-US" sz="2400" dirty="0">
                <a:solidFill>
                  <a:srgbClr val="C00000"/>
                </a:solidFill>
                <a:latin typeface="ＭＳ Ｐゴシック"/>
                <a:ea typeface="ＭＳ Ｐゴシック"/>
                <a:cs typeface="ＭＳ Ｐゴシック"/>
              </a:rPr>
              <a:t>各科目の</a:t>
            </a:r>
            <a:r>
              <a:rPr lang="ja-JP" altLang="en-US" sz="2400" u="sng" dirty="0">
                <a:solidFill>
                  <a:srgbClr val="C00000"/>
                </a:solidFill>
                <a:latin typeface="ＭＳ Ｐゴシック"/>
                <a:ea typeface="ＭＳ Ｐゴシック"/>
                <a:cs typeface="ＭＳ Ｐゴシック"/>
              </a:rPr>
              <a:t>シラバスはライブキャンパスで確認</a:t>
            </a:r>
            <a:r>
              <a:rPr lang="ja-JP" altLang="en-US" sz="2400" dirty="0">
                <a:solidFill>
                  <a:srgbClr val="C00000"/>
                </a:solidFill>
                <a:latin typeface="ＭＳ Ｐゴシック"/>
                <a:ea typeface="ＭＳ Ｐゴシック"/>
                <a:cs typeface="ＭＳ Ｐゴシック"/>
              </a:rPr>
              <a:t>してください。</a:t>
            </a:r>
            <a:endParaRPr lang="en-US" altLang="ja-JP" sz="2400" dirty="0">
              <a:solidFill>
                <a:srgbClr val="C00000"/>
              </a:solidFill>
              <a:latin typeface="ＭＳ Ｐゴシック"/>
              <a:ea typeface="ＭＳ Ｐゴシック"/>
              <a:cs typeface="ＭＳ Ｐゴシック"/>
            </a:endParaRPr>
          </a:p>
          <a:p>
            <a:pPr eaLnBrk="1">
              <a:buClr>
                <a:srgbClr val="F9EFD6"/>
              </a:buClr>
              <a:buSzPct val="60000"/>
            </a:pPr>
            <a:endParaRPr lang="en-US" altLang="ja-JP" sz="2000" dirty="0">
              <a:latin typeface="ＭＳ Ｐゴシック"/>
              <a:ea typeface="ＭＳ Ｐゴシック"/>
              <a:cs typeface="ＭＳ Ｐゴシック"/>
            </a:endParaRPr>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71500" y="862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まとめ</a:t>
            </a:r>
            <a:endParaRPr kumimoji="0" lang="ja-JP" altLang="ja-JP" sz="3200" dirty="0">
              <a:solidFill>
                <a:srgbClr val="0000FF"/>
              </a:solidFill>
              <a:latin typeface="ヒラギノ角ゴ Pro W6" charset="-128"/>
              <a:ea typeface="ヒラギノ角ゴ Pro W6" charset="-128"/>
            </a:endParaRPr>
          </a:p>
        </p:txBody>
      </p:sp>
      <p:sp>
        <p:nvSpPr>
          <p:cNvPr id="6" name="テキスト ボックス 5">
            <a:extLst>
              <a:ext uri="{FF2B5EF4-FFF2-40B4-BE49-F238E27FC236}">
                <a16:creationId xmlns:a16="http://schemas.microsoft.com/office/drawing/2014/main" id="{A7ACC66D-9F83-DF41-B170-DA1556895577}"/>
              </a:ext>
            </a:extLst>
          </p:cNvPr>
          <p:cNvSpPr txBox="1"/>
          <p:nvPr/>
        </p:nvSpPr>
        <p:spPr>
          <a:xfrm>
            <a:off x="2861810" y="6144280"/>
            <a:ext cx="5929828" cy="523220"/>
          </a:xfrm>
          <a:prstGeom prst="rect">
            <a:avLst/>
          </a:prstGeom>
          <a:solidFill>
            <a:srgbClr val="FFC000"/>
          </a:solidFill>
        </p:spPr>
        <p:txBody>
          <a:bodyPr wrap="none" rtlCol="0">
            <a:spAutoFit/>
          </a:bodyPr>
          <a:lstStyle/>
          <a:p>
            <a:r>
              <a:rPr kumimoji="1" lang="ja-JP" altLang="en-US"/>
              <a:t>履修案内</a:t>
            </a:r>
            <a:r>
              <a:rPr kumimoji="1" lang="en-US" altLang="ja-JP" dirty="0"/>
              <a:t>23</a:t>
            </a:r>
            <a:r>
              <a:rPr kumimoji="1" lang="ja-JP" altLang="en-US"/>
              <a:t>ページに履修モデルあり</a:t>
            </a:r>
          </a:p>
        </p:txBody>
      </p:sp>
    </p:spTree>
    <p:extLst>
      <p:ext uri="{BB962C8B-B14F-4D97-AF65-F5344CB8AC3E}">
        <p14:creationId xmlns:p14="http://schemas.microsoft.com/office/powerpoint/2010/main" val="2963654052"/>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24445E5A-DFBE-7941-A6D9-9677B9C12702}"/>
              </a:ext>
            </a:extLst>
          </p:cNvPr>
          <p:cNvGraphicFramePr>
            <a:graphicFrameLocks noGrp="1"/>
          </p:cNvGraphicFramePr>
          <p:nvPr/>
        </p:nvGraphicFramePr>
        <p:xfrm>
          <a:off x="178220" y="1493785"/>
          <a:ext cx="8849275" cy="4947285"/>
        </p:xfrm>
        <a:graphic>
          <a:graphicData uri="http://schemas.openxmlformats.org/drawingml/2006/table">
            <a:tbl>
              <a:tblPr>
                <a:tableStyleId>{5C22544A-7EE6-4342-B048-85BDC9FD1C3A}</a:tableStyleId>
              </a:tblPr>
              <a:tblGrid>
                <a:gridCol w="8849275">
                  <a:extLst>
                    <a:ext uri="{9D8B030D-6E8A-4147-A177-3AD203B41FA5}">
                      <a16:colId xmlns:a16="http://schemas.microsoft.com/office/drawing/2014/main" val="411043231"/>
                    </a:ext>
                  </a:extLst>
                </a:gridCol>
              </a:tblGrid>
              <a:tr h="4770530">
                <a:tc>
                  <a:txBody>
                    <a:bodyPr/>
                    <a:lstStyle/>
                    <a:p>
                      <a:pPr algn="l" fontAlgn="t"/>
                      <a:r>
                        <a:rPr lang="ja-JP" altLang="en-US" sz="1800" u="none" strike="noStrike" dirty="0">
                          <a:effectLst/>
                        </a:rPr>
                        <a:t>・修士（理学）・（農学）・（医科学）の学位においては，以下の科目群から</a:t>
                      </a:r>
                      <a:r>
                        <a:rPr lang="ja-JP" altLang="en-US" sz="1800" u="none" strike="noStrike" dirty="0">
                          <a:solidFill>
                            <a:srgbClr val="FF0000"/>
                          </a:solidFill>
                          <a:effectLst/>
                        </a:rPr>
                        <a:t>４単位</a:t>
                      </a:r>
                      <a:r>
                        <a:rPr lang="ja-JP" altLang="en-US" sz="1800" u="none" strike="noStrike" dirty="0">
                          <a:effectLst/>
                        </a:rPr>
                        <a:t>以上を修得していること。</a:t>
                      </a:r>
                      <a:br>
                        <a:rPr lang="ja-JP" altLang="en-US" sz="1800" u="none" strike="noStrike" dirty="0">
                          <a:effectLst/>
                        </a:rPr>
                      </a:br>
                      <a:br>
                        <a:rPr lang="ja-JP" altLang="en-US" sz="1800" u="none" strike="noStrike" dirty="0">
                          <a:effectLst/>
                        </a:rPr>
                      </a:br>
                      <a:r>
                        <a:rPr lang="ja-JP" altLang="en-US" sz="1800" u="none" strike="noStrike" dirty="0">
                          <a:effectLst/>
                        </a:rPr>
                        <a:t>　修士（理学）：食品分子科学概論，生物分子科学概論，分子創薬学特論</a:t>
                      </a:r>
                      <a:r>
                        <a:rPr lang="en-US" altLang="ja-JP" sz="1800" u="none" strike="noStrike" dirty="0" err="1">
                          <a:effectLst/>
                        </a:rPr>
                        <a:t>Ⅰ,Ⅱ</a:t>
                      </a:r>
                      <a:r>
                        <a:rPr lang="ja-JP" altLang="en-US" sz="1800" u="none" strike="noStrike" dirty="0">
                          <a:effectLst/>
                        </a:rPr>
                        <a:t>，生命錯体化学特論</a:t>
                      </a:r>
                      <a:r>
                        <a:rPr lang="en-US" altLang="ja-JP" sz="1800" u="none" strike="noStrike" dirty="0" err="1">
                          <a:effectLst/>
                        </a:rPr>
                        <a:t>Ⅰ,Ⅱ</a:t>
                      </a:r>
                      <a:r>
                        <a:rPr lang="ja-JP" altLang="en-US" sz="1800" u="none" strike="noStrike" dirty="0">
                          <a:effectLst/>
                        </a:rPr>
                        <a:t>，反応化学特論</a:t>
                      </a:r>
                      <a:r>
                        <a:rPr lang="en-US" altLang="ja-JP" sz="1800" u="none" strike="noStrike" dirty="0" err="1">
                          <a:effectLst/>
                        </a:rPr>
                        <a:t>Ⅰ,Ⅱ</a:t>
                      </a:r>
                      <a:r>
                        <a:rPr lang="ja-JP" altLang="en-US" sz="1800" u="none" strike="noStrike" dirty="0">
                          <a:effectLst/>
                        </a:rPr>
                        <a:t>，分光化学特論</a:t>
                      </a:r>
                      <a:r>
                        <a:rPr lang="en-US" altLang="ja-JP" sz="1800" u="none" strike="noStrike" dirty="0" err="1">
                          <a:effectLst/>
                        </a:rPr>
                        <a:t>Ⅰ,Ⅱ</a:t>
                      </a:r>
                      <a:r>
                        <a:rPr lang="ja-JP" altLang="en-US" sz="1800" u="none" strike="noStrike" dirty="0">
                          <a:effectLst/>
                        </a:rPr>
                        <a:t>，生命物質化学特論</a:t>
                      </a:r>
                      <a:r>
                        <a:rPr lang="en-US" altLang="ja-JP" sz="1800" u="none" strike="noStrike" dirty="0" err="1">
                          <a:effectLst/>
                        </a:rPr>
                        <a:t>Ⅰ,Ⅱ</a:t>
                      </a:r>
                      <a:r>
                        <a:rPr lang="ja-JP" altLang="en-US" sz="1800" u="none" strike="noStrike" dirty="0">
                          <a:effectLst/>
                        </a:rPr>
                        <a:t>，生命分析化学特論</a:t>
                      </a:r>
                      <a:r>
                        <a:rPr lang="en-US" altLang="ja-JP" sz="1800" u="none" strike="noStrike" dirty="0" err="1">
                          <a:effectLst/>
                        </a:rPr>
                        <a:t>Ⅰ,Ⅱ</a:t>
                      </a:r>
                      <a:r>
                        <a:rPr lang="ja-JP" altLang="en-US" sz="1800" u="none" strike="noStrike" dirty="0">
                          <a:effectLst/>
                        </a:rPr>
                        <a:t>，生命環境化学特論</a:t>
                      </a:r>
                      <a:r>
                        <a:rPr lang="en-US" altLang="ja-JP" sz="1800" u="none" strike="noStrike" dirty="0" err="1">
                          <a:effectLst/>
                        </a:rPr>
                        <a:t>Ⅰ,Ⅱ</a:t>
                      </a:r>
                      <a:br>
                        <a:rPr lang="en-US" altLang="ja-JP" sz="1800" u="none" strike="noStrike" dirty="0">
                          <a:effectLst/>
                        </a:rPr>
                      </a:br>
                      <a:br>
                        <a:rPr lang="en-US" altLang="ja-JP" sz="1800" u="none" strike="noStrike" dirty="0">
                          <a:effectLst/>
                        </a:rPr>
                      </a:br>
                      <a:r>
                        <a:rPr lang="ja-JP" altLang="en-US" sz="1800" u="none" strike="noStrike" dirty="0">
                          <a:effectLst/>
                        </a:rPr>
                        <a:t>　修士（農学）：食品分子科学概論，生物分子科学概論，タンパク質分子科学特論</a:t>
                      </a:r>
                      <a:r>
                        <a:rPr lang="en-US" altLang="ja-JP" sz="1800" u="none" strike="noStrike" dirty="0" err="1">
                          <a:effectLst/>
                        </a:rPr>
                        <a:t>Ⅰ,Ⅱ</a:t>
                      </a:r>
                      <a:r>
                        <a:rPr lang="ja-JP" altLang="en-US" sz="1800" u="none" strike="noStrike" dirty="0">
                          <a:effectLst/>
                        </a:rPr>
                        <a:t>，生体防御機能分子特論</a:t>
                      </a:r>
                      <a:r>
                        <a:rPr lang="en-US" altLang="ja-JP" sz="1800" u="none" strike="noStrike" dirty="0" err="1">
                          <a:effectLst/>
                        </a:rPr>
                        <a:t>Ⅰ,Ⅱ</a:t>
                      </a:r>
                      <a:r>
                        <a:rPr lang="ja-JP" altLang="en-US" sz="1800" u="none" strike="noStrike" dirty="0">
                          <a:effectLst/>
                        </a:rPr>
                        <a:t>，食品機能学特論，細胞膜機能科学特論，微生物生理学特論，微生物機能化学特論，植物生理学特論，植物機能分子学特論，植物分子科学特論，植物バイオテクノロジー特論，ゲノミクス特論，トランスクリプトミクス特論，有機分子化学特論</a:t>
                      </a:r>
                      <a:r>
                        <a:rPr lang="en-US" altLang="ja-JP" sz="1800" u="none" strike="noStrike" dirty="0" err="1">
                          <a:effectLst/>
                        </a:rPr>
                        <a:t>Ⅰ,Ⅱ</a:t>
                      </a:r>
                      <a:r>
                        <a:rPr lang="ja-JP" altLang="en-US" sz="1800" u="none" strike="noStrike" dirty="0">
                          <a:effectLst/>
                        </a:rPr>
                        <a:t>，感覚分子細胞学特論，動物分子ストレス科学特論，ケミカルバイオロジー特論</a:t>
                      </a:r>
                      <a:r>
                        <a:rPr lang="en-US" altLang="ja-JP" sz="1800" u="none" strike="noStrike" dirty="0">
                          <a:effectLst/>
                        </a:rPr>
                        <a:t>Ⅰ</a:t>
                      </a:r>
                      <a:r>
                        <a:rPr lang="ja-JP" altLang="en-US" sz="1800" u="none" strike="noStrike" dirty="0">
                          <a:effectLst/>
                        </a:rPr>
                        <a:t>，</a:t>
                      </a:r>
                      <a:r>
                        <a:rPr lang="en-US" altLang="ja-JP" sz="1800" u="none" strike="noStrike" dirty="0">
                          <a:effectLst/>
                        </a:rPr>
                        <a:t>Ⅱ</a:t>
                      </a:r>
                      <a:br>
                        <a:rPr lang="en-US" altLang="ja-JP" sz="1800" u="none" strike="noStrike" dirty="0">
                          <a:effectLst/>
                        </a:rPr>
                      </a:br>
                      <a:br>
                        <a:rPr lang="en-US" altLang="ja-JP" sz="1800" u="none" strike="noStrike" dirty="0">
                          <a:effectLst/>
                        </a:rPr>
                      </a:br>
                      <a:r>
                        <a:rPr lang="ja-JP" altLang="en-US" sz="1800" u="none" strike="noStrike" dirty="0">
                          <a:effectLst/>
                        </a:rPr>
                        <a:t>　修士（医科学）：人体構造機能学概論（必修），生体機能代行装置学概論，生命科学倫理概論，食品分子科学概論，生物分子科学概論，分子生命科学特論，分子生化学特論，生体分子機能学特論</a:t>
                      </a:r>
                      <a:r>
                        <a:rPr lang="en-US" altLang="ja-JP" sz="1800" u="none" strike="noStrike" dirty="0" err="1">
                          <a:effectLst/>
                        </a:rPr>
                        <a:t>Ⅰ,Ⅱ</a:t>
                      </a:r>
                      <a:r>
                        <a:rPr lang="ja-JP" altLang="en-US" sz="1800" u="none" strike="noStrike" dirty="0">
                          <a:effectLst/>
                        </a:rPr>
                        <a:t>，生体防御学特論，生体機能制御学特論，実験動物学特論，動物発生工学特論，分子遺伝学特論，基礎腫瘍学特論</a:t>
                      </a:r>
                      <a:endParaRPr lang="ja-JP" altLang="en-US" sz="1800" b="0" i="0" u="none" strike="noStrike" dirty="0">
                        <a:solidFill>
                          <a:srgbClr val="000000"/>
                        </a:solidFill>
                        <a:effectLst/>
                        <a:latin typeface="ＭＳ 明朝" panose="02020609040205080304" pitchFamily="49" charset="-128"/>
                        <a:ea typeface="ＭＳ 明朝" panose="02020609040205080304" pitchFamily="49" charset="-128"/>
                      </a:endParaRPr>
                    </a:p>
                  </a:txBody>
                  <a:tcPr marL="9525" marR="9525" marT="9525" marB="0"/>
                </a:tc>
                <a:extLst>
                  <a:ext uri="{0D108BD9-81ED-4DB2-BD59-A6C34878D82A}">
                    <a16:rowId xmlns:a16="http://schemas.microsoft.com/office/drawing/2014/main" val="3875144215"/>
                  </a:ext>
                </a:extLst>
              </a:tr>
            </a:tbl>
          </a:graphicData>
        </a:graphic>
      </p:graphicFrame>
      <p:sp>
        <p:nvSpPr>
          <p:cNvPr id="7" name="テキスト ボックス 6">
            <a:extLst>
              <a:ext uri="{FF2B5EF4-FFF2-40B4-BE49-F238E27FC236}">
                <a16:creationId xmlns:a16="http://schemas.microsoft.com/office/drawing/2014/main" id="{73E4FC15-8692-AB40-B924-52A80D626B3B}"/>
              </a:ext>
            </a:extLst>
          </p:cNvPr>
          <p:cNvSpPr txBox="1"/>
          <p:nvPr/>
        </p:nvSpPr>
        <p:spPr>
          <a:xfrm>
            <a:off x="161510" y="818710"/>
            <a:ext cx="4680520" cy="523220"/>
          </a:xfrm>
          <a:prstGeom prst="rect">
            <a:avLst/>
          </a:prstGeom>
          <a:noFill/>
        </p:spPr>
        <p:txBody>
          <a:bodyPr wrap="square" rtlCol="0">
            <a:spAutoFit/>
          </a:bodyPr>
          <a:lstStyle/>
          <a:p>
            <a:r>
              <a:rPr kumimoji="1" lang="ja-JP" altLang="en-US" dirty="0">
                <a:solidFill>
                  <a:schemeClr val="accent2"/>
                </a:solidFill>
              </a:rPr>
              <a:t>履修細則　別表２</a:t>
            </a:r>
            <a:endParaRPr kumimoji="1" lang="ja-JP" altLang="en-US" dirty="0">
              <a:solidFill>
                <a:srgbClr val="FF0000"/>
              </a:solidFill>
            </a:endParaRPr>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71500" y="862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学位に関連して（重要！）</a:t>
            </a:r>
            <a:endParaRPr kumimoji="0" lang="ja-JP" altLang="ja-JP" sz="3200" dirty="0">
              <a:solidFill>
                <a:srgbClr val="0000FF"/>
              </a:solidFill>
              <a:latin typeface="ヒラギノ角ゴ Pro W6" charset="-128"/>
              <a:ea typeface="ヒラギノ角ゴ Pro W6" charset="-128"/>
            </a:endParaRPr>
          </a:p>
        </p:txBody>
      </p:sp>
      <p:sp>
        <p:nvSpPr>
          <p:cNvPr id="6" name="テキスト ボックス 5">
            <a:extLst>
              <a:ext uri="{FF2B5EF4-FFF2-40B4-BE49-F238E27FC236}">
                <a16:creationId xmlns:a16="http://schemas.microsoft.com/office/drawing/2014/main" id="{EE8B5495-37BC-014B-B4BE-F77E0E62AD20}"/>
              </a:ext>
            </a:extLst>
          </p:cNvPr>
          <p:cNvSpPr txBox="1"/>
          <p:nvPr/>
        </p:nvSpPr>
        <p:spPr>
          <a:xfrm>
            <a:off x="5427095" y="764940"/>
            <a:ext cx="3531736" cy="523220"/>
          </a:xfrm>
          <a:prstGeom prst="rect">
            <a:avLst/>
          </a:prstGeom>
          <a:solidFill>
            <a:srgbClr val="FFC000"/>
          </a:solidFill>
        </p:spPr>
        <p:txBody>
          <a:bodyPr wrap="none" rtlCol="0">
            <a:spAutoFit/>
          </a:bodyPr>
          <a:lstStyle/>
          <a:p>
            <a:r>
              <a:rPr kumimoji="1" lang="ja-JP" altLang="en-US"/>
              <a:t>履修案内</a:t>
            </a:r>
            <a:r>
              <a:rPr kumimoji="1" lang="en-US" altLang="ja-JP" dirty="0"/>
              <a:t>48-49</a:t>
            </a:r>
            <a:r>
              <a:rPr kumimoji="1" lang="ja-JP" altLang="en-US"/>
              <a:t>ページ</a:t>
            </a:r>
          </a:p>
        </p:txBody>
      </p:sp>
    </p:spTree>
    <p:extLst>
      <p:ext uri="{BB962C8B-B14F-4D97-AF65-F5344CB8AC3E}">
        <p14:creationId xmlns:p14="http://schemas.microsoft.com/office/powerpoint/2010/main" val="6773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a:extLst>
              <a:ext uri="{FF2B5EF4-FFF2-40B4-BE49-F238E27FC236}">
                <a16:creationId xmlns:a16="http://schemas.microsoft.com/office/drawing/2014/main" id="{AF6D60D1-890A-AC42-A7C4-A273CB53EDCF}"/>
              </a:ext>
            </a:extLst>
          </p:cNvPr>
          <p:cNvSpPr>
            <a:spLocks/>
          </p:cNvSpPr>
          <p:nvPr/>
        </p:nvSpPr>
        <p:spPr bwMode="auto">
          <a:xfrm>
            <a:off x="8622450" y="6540500"/>
            <a:ext cx="38185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ctr" eaLnBrk="1"/>
            <a:fld id="{F29AE400-9362-2043-A2A2-2EBD357176D4}" type="slidenum">
              <a:rPr lang="en-US" altLang="ja-JP" sz="1200">
                <a:ea typeface="ＭＳ Ｐゴシック" panose="020B0600070205080204" pitchFamily="34" charset="-128"/>
              </a:rPr>
              <a:pPr algn="ctr" eaLnBrk="1"/>
              <a:t>12</a:t>
            </a:fld>
            <a:endParaRPr lang="ja-JP" altLang="ja-JP" dirty="0">
              <a:ea typeface="ＭＳ Ｐゴシック" panose="020B0600070205080204" pitchFamily="34" charset="-128"/>
            </a:endParaRPr>
          </a:p>
        </p:txBody>
      </p:sp>
      <p:sp>
        <p:nvSpPr>
          <p:cNvPr id="14339" name="テキスト ボックス 4">
            <a:extLst>
              <a:ext uri="{FF2B5EF4-FFF2-40B4-BE49-F238E27FC236}">
                <a16:creationId xmlns:a16="http://schemas.microsoft.com/office/drawing/2014/main" id="{2B06B52F-D614-164A-A0E6-74523530E47D}"/>
              </a:ext>
            </a:extLst>
          </p:cNvPr>
          <p:cNvSpPr txBox="1">
            <a:spLocks noChangeArrowheads="1"/>
          </p:cNvSpPr>
          <p:nvPr/>
        </p:nvSpPr>
        <p:spPr bwMode="auto">
          <a:xfrm>
            <a:off x="1239134" y="638690"/>
            <a:ext cx="7380820" cy="5053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1pPr>
            <a:lvl2pPr marL="342900">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lvl="1" indent="0" eaLnBrk="1">
              <a:lnSpc>
                <a:spcPct val="90000"/>
              </a:lnSpc>
              <a:spcBef>
                <a:spcPts val="500"/>
              </a:spcBef>
            </a:pPr>
            <a:endParaRPr kumimoji="1" lang="en-US" altLang="ja-JP" sz="1600" dirty="0">
              <a:latin typeface="ＭＳ Ｐゴシック"/>
              <a:ea typeface="ＭＳ Ｐゴシック"/>
              <a:cs typeface="ＭＳ Ｐゴシック"/>
            </a:endParaRPr>
          </a:p>
          <a:p>
            <a:r>
              <a:rPr kumimoji="1" lang="ja-JP" altLang="en-US" sz="2000" dirty="0">
                <a:solidFill>
                  <a:srgbClr val="C00000"/>
                </a:solidFill>
                <a:latin typeface="ＭＳ Ｐゴシック"/>
                <a:ea typeface="ＭＳ Ｐゴシック"/>
                <a:cs typeface="ＭＳ Ｐゴシック"/>
              </a:rPr>
              <a:t>医学部の</a:t>
            </a:r>
            <a:r>
              <a:rPr kumimoji="1" lang="en-US" altLang="ja-JP" sz="2000" dirty="0">
                <a:solidFill>
                  <a:srgbClr val="C00000"/>
                </a:solidFill>
                <a:latin typeface="ＭＳ Ｐゴシック"/>
                <a:ea typeface="ＭＳ Ｐゴシック"/>
                <a:cs typeface="ＭＳ Ｐゴシック"/>
              </a:rPr>
              <a:t>e-Learning</a:t>
            </a:r>
            <a:r>
              <a:rPr kumimoji="1" lang="ja-JP" altLang="en-US" sz="2000" dirty="0">
                <a:solidFill>
                  <a:srgbClr val="C00000"/>
                </a:solidFill>
                <a:latin typeface="ＭＳ Ｐゴシック"/>
                <a:ea typeface="ＭＳ Ｐゴシック"/>
                <a:cs typeface="ＭＳ Ｐゴシック"/>
              </a:rPr>
              <a:t>システムの使用方法</a:t>
            </a:r>
            <a:r>
              <a:rPr kumimoji="1" lang="ja-JP" altLang="en-US" sz="2000">
                <a:solidFill>
                  <a:srgbClr val="C00000"/>
                </a:solidFill>
                <a:latin typeface="ＭＳ Ｐゴシック"/>
                <a:ea typeface="ＭＳ Ｐゴシック"/>
                <a:cs typeface="ＭＳ Ｐゴシック"/>
              </a:rPr>
              <a:t>について</a:t>
            </a:r>
            <a:endParaRPr kumimoji="1" lang="en-US" altLang="ja-JP" sz="2000" dirty="0">
              <a:solidFill>
                <a:srgbClr val="C00000"/>
              </a:solidFill>
              <a:latin typeface="ＭＳ Ｐゴシック"/>
              <a:ea typeface="ＭＳ Ｐゴシック"/>
              <a:cs typeface="ＭＳ Ｐゴシック"/>
            </a:endParaRPr>
          </a:p>
          <a:p>
            <a:endParaRPr kumimoji="1" lang="en-US" altLang="ja-JP" sz="1600" dirty="0">
              <a:latin typeface="ＭＳ Ｐゴシック"/>
              <a:ea typeface="ＭＳ Ｐゴシック"/>
              <a:cs typeface="ＭＳ Ｐゴシック"/>
            </a:endParaRPr>
          </a:p>
          <a:p>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医学部</a:t>
            </a:r>
            <a:r>
              <a:rPr kumimoji="1" lang="en-US" altLang="ja-JP" sz="1600" dirty="0">
                <a:latin typeface="ＭＳ Ｐゴシック"/>
                <a:ea typeface="ＭＳ Ｐゴシック"/>
                <a:cs typeface="ＭＳ Ｐゴシック"/>
              </a:rPr>
              <a:t>HP </a:t>
            </a:r>
            <a:r>
              <a:rPr kumimoji="1" lang="ja-JP" altLang="en-US" sz="1600" dirty="0">
                <a:latin typeface="ＭＳ Ｐゴシック"/>
                <a:ea typeface="ＭＳ Ｐゴシック"/>
                <a:cs typeface="ＭＳ Ｐゴシック"/>
              </a:rPr>
              <a:t>一番下の</a:t>
            </a:r>
            <a:r>
              <a:rPr kumimoji="1" lang="en-US" altLang="ja-JP" sz="1600" dirty="0">
                <a:latin typeface="ＭＳ Ｐゴシック"/>
                <a:ea typeface="ＭＳ Ｐゴシック"/>
                <a:cs typeface="ＭＳ Ｐゴシック"/>
              </a:rPr>
              <a:t>e-learning</a:t>
            </a:r>
            <a:r>
              <a:rPr kumimoji="1" lang="ja-JP" altLang="en-US" sz="1600" dirty="0">
                <a:latin typeface="ＭＳ Ｐゴシック"/>
                <a:ea typeface="ＭＳ Ｐゴシック"/>
                <a:cs typeface="ＭＳ Ｐゴシック"/>
              </a:rPr>
              <a:t>ボタンをクリック　</a:t>
            </a:r>
            <a:endParaRPr kumimoji="1" lang="en-US" altLang="ja-JP" sz="1600" dirty="0">
              <a:latin typeface="ＭＳ Ｐゴシック"/>
              <a:ea typeface="ＭＳ Ｐゴシック"/>
              <a:cs typeface="ＭＳ Ｐゴシック"/>
            </a:endParaRPr>
          </a:p>
          <a:p>
            <a:r>
              <a:rPr kumimoji="1" lang="en-US" altLang="ja-JP" sz="1600" dirty="0">
                <a:latin typeface="ＭＳ Ｐゴシック"/>
                <a:ea typeface="ＭＳ Ｐゴシック"/>
                <a:cs typeface="ＭＳ Ｐゴシック"/>
              </a:rPr>
              <a:t>                    </a:t>
            </a:r>
            <a:r>
              <a:rPr kumimoji="1" lang="ja-JP" altLang="en-US" sz="1600" dirty="0">
                <a:latin typeface="ＭＳ Ｐゴシック"/>
                <a:ea typeface="ＭＳ Ｐゴシック"/>
                <a:cs typeface="ＭＳ Ｐゴシック"/>
              </a:rPr>
              <a:t>　</a:t>
            </a:r>
            <a:r>
              <a:rPr kumimoji="1" lang="en-US" altLang="ja-JP" sz="1600" dirty="0">
                <a:latin typeface="ＭＳ Ｐゴシック"/>
                <a:ea typeface="ＭＳ Ｐゴシック"/>
                <a:cs typeface="ＭＳ Ｐゴシック"/>
                <a:hlinkClick r:id="rId3"/>
              </a:rPr>
              <a:t>http://www.med.saga-u.ac.jp/index.html</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開いた画面の一番上または一番下のログインボタンをクリック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「佐賀大学の学生・教職員の皆さんは、ここをクリックしてログインしてください。」をクリック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学籍番号及びパスワードでログイン</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「サイトホーム」ボタンをクリック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大学院の「修士課程先進健康科学研究科」をクリック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コース名等をクリック</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　↓</a:t>
            </a:r>
            <a:endParaRPr kumimoji="1" lang="en-US" altLang="ja-JP" sz="1600" dirty="0">
              <a:latin typeface="ＭＳ Ｐゴシック"/>
              <a:ea typeface="ＭＳ Ｐゴシック"/>
              <a:cs typeface="ＭＳ Ｐゴシック"/>
            </a:endParaRPr>
          </a:p>
          <a:p>
            <a:r>
              <a:rPr kumimoji="1" lang="ja-JP" altLang="en-US" sz="1600" dirty="0">
                <a:latin typeface="ＭＳ Ｐゴシック"/>
                <a:ea typeface="ＭＳ Ｐゴシック"/>
                <a:cs typeface="ＭＳ Ｐゴシック"/>
              </a:rPr>
              <a:t>該当科目をクリック　 視聴</a:t>
            </a:r>
            <a:endParaRPr kumimoji="1" lang="en-US" altLang="ja-JP" sz="1600" dirty="0">
              <a:latin typeface="ＭＳ Ｐゴシック"/>
              <a:ea typeface="ＭＳ Ｐゴシック"/>
              <a:cs typeface="ＭＳ Ｐゴシック"/>
            </a:endParaRPr>
          </a:p>
        </p:txBody>
      </p:sp>
    </p:spTree>
    <p:extLst>
      <p:ext uri="{BB962C8B-B14F-4D97-AF65-F5344CB8AC3E}">
        <p14:creationId xmlns:p14="http://schemas.microsoft.com/office/powerpoint/2010/main" val="24915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44B76D15-5026-F546-A4B2-3EBE715F88B7}"/>
              </a:ext>
            </a:extLst>
          </p:cNvPr>
          <p:cNvSpPr>
            <a:spLocks/>
          </p:cNvSpPr>
          <p:nvPr/>
        </p:nvSpPr>
        <p:spPr bwMode="auto">
          <a:xfrm>
            <a:off x="251520" y="1936769"/>
            <a:ext cx="8640960" cy="33303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38100" tIns="38100" rIns="38100" bIns="38100" anchor="t"/>
          <a:lstStyle>
            <a:lvl1pPr>
              <a:defRPr sz="2800">
                <a:solidFill>
                  <a:srgbClr val="000000"/>
                </a:solidFill>
                <a:latin typeface="Gill Sans" charset="0"/>
                <a:ea typeface="Gill Sans" charset="0"/>
                <a:cs typeface="Gill Sans" charset="0"/>
                <a:sym typeface="Gill Sans" charset="0"/>
              </a:defRPr>
            </a:lvl1pPr>
            <a:lvl2pPr marL="37931725" indent="-37474525">
              <a:defRPr sz="2800">
                <a:solidFill>
                  <a:srgbClr val="000000"/>
                </a:solidFill>
                <a:latin typeface="Gill Sans" charset="0"/>
                <a:ea typeface="Gill Sans" charset="0"/>
                <a:cs typeface="Gill Sans" charset="0"/>
                <a:sym typeface="Gill Sans" charset="0"/>
              </a:defRPr>
            </a:lvl2pPr>
            <a:lvl3pPr>
              <a:defRPr sz="2800">
                <a:solidFill>
                  <a:srgbClr val="000000"/>
                </a:solidFill>
                <a:latin typeface="Gill Sans" charset="0"/>
                <a:ea typeface="Gill Sans" charset="0"/>
                <a:cs typeface="Gill Sans" charset="0"/>
                <a:sym typeface="Gill Sans" charset="0"/>
              </a:defRPr>
            </a:lvl3pPr>
            <a:lvl4pPr>
              <a:defRPr sz="2800">
                <a:solidFill>
                  <a:srgbClr val="000000"/>
                </a:solidFill>
                <a:latin typeface="Gill Sans" charset="0"/>
                <a:ea typeface="Gill Sans" charset="0"/>
                <a:cs typeface="Gill Sans" charset="0"/>
                <a:sym typeface="Gill Sans" charset="0"/>
              </a:defRPr>
            </a:lvl4pPr>
            <a:lvl5pPr>
              <a:defRPr sz="2800">
                <a:solidFill>
                  <a:srgbClr val="000000"/>
                </a:solidFill>
                <a:latin typeface="Gill Sans" charset="0"/>
                <a:ea typeface="Gill Sans" charset="0"/>
                <a:cs typeface="Gill Sans" charset="0"/>
                <a:sym typeface="Gill Sans" charset="0"/>
              </a:defRPr>
            </a:lvl5pPr>
            <a:lvl6pPr marL="15240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6pPr>
            <a:lvl7pPr marL="19812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7pPr>
            <a:lvl8pPr marL="24384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8pPr>
            <a:lvl9pPr marL="28956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9pPr>
          </a:lstStyle>
          <a:p>
            <a:pPr eaLnBrk="1">
              <a:buClr>
                <a:srgbClr val="F9EFD6"/>
              </a:buClr>
              <a:buSzPct val="60000"/>
              <a:defRPr/>
            </a:pPr>
            <a:r>
              <a:rPr lang="ja-JP" altLang="en-US" sz="2400" dirty="0">
                <a:solidFill>
                  <a:srgbClr val="800000"/>
                </a:solidFill>
                <a:latin typeface="ＭＳ Ｐゴシック"/>
                <a:ea typeface="ＭＳ Ｐゴシック"/>
                <a:cs typeface="ＭＳ Ｐゴシック"/>
              </a:rPr>
              <a:t>教育職免許状（専修）</a:t>
            </a:r>
            <a:endParaRPr lang="en-US" altLang="ja-JP" sz="2400" dirty="0">
              <a:solidFill>
                <a:srgbClr val="800000"/>
              </a:solidFill>
              <a:latin typeface="ＭＳ Ｐゴシック"/>
              <a:ea typeface="ＭＳ Ｐゴシック"/>
              <a:cs typeface="ＭＳ Ｐゴシック"/>
            </a:endParaRPr>
          </a:p>
          <a:p>
            <a:pPr eaLnBrk="1">
              <a:buClr>
                <a:srgbClr val="F9EFD6"/>
              </a:buClr>
              <a:buSzPct val="60000"/>
              <a:defRPr/>
            </a:pPr>
            <a:endParaRPr lang="ja-JP" altLang="ja-JP" sz="2400" dirty="0">
              <a:solidFill>
                <a:srgbClr val="FF0000"/>
              </a:solidFill>
              <a:latin typeface="ＭＳ Ｐゴシック"/>
              <a:ea typeface="ＭＳ Ｐゴシック"/>
              <a:cs typeface="ＭＳ Ｐゴシック"/>
            </a:endParaRPr>
          </a:p>
          <a:p>
            <a:pPr eaLnBrk="1">
              <a:spcAft>
                <a:spcPts val="1200"/>
              </a:spcAft>
              <a:buClr>
                <a:srgbClr val="FFFFFF"/>
              </a:buClr>
              <a:buSzPct val="60000"/>
              <a:defRPr/>
            </a:pPr>
            <a:r>
              <a:rPr lang="ja-JP" altLang="en-US" sz="2400" dirty="0">
                <a:latin typeface="ＭＳ Ｐゴシック"/>
                <a:ea typeface="ＭＳ Ｐゴシック"/>
                <a:cs typeface="ＭＳ Ｐゴシック"/>
              </a:rPr>
              <a:t>専修免許は、一種教員免許状を取得している者が対象</a:t>
            </a:r>
            <a:endParaRPr lang="en-US" altLang="ja-JP" sz="2400" dirty="0">
              <a:latin typeface="ＭＳ Ｐゴシック"/>
              <a:ea typeface="ＭＳ Ｐゴシック"/>
              <a:cs typeface="ＭＳ Ｐゴシック"/>
            </a:endParaRPr>
          </a:p>
          <a:p>
            <a:pPr eaLnBrk="1">
              <a:spcAft>
                <a:spcPts val="1200"/>
              </a:spcAft>
              <a:buClr>
                <a:srgbClr val="FFFFFF"/>
              </a:buClr>
              <a:buSzPct val="60000"/>
              <a:defRPr/>
            </a:pPr>
            <a:endParaRPr lang="en-US" altLang="ja-JP" sz="2400" dirty="0">
              <a:latin typeface="ＭＳ Ｐゴシック"/>
              <a:ea typeface="ＭＳ Ｐゴシック"/>
              <a:cs typeface="ＭＳ Ｐゴシック"/>
            </a:endParaRPr>
          </a:p>
          <a:p>
            <a:pPr eaLnBrk="1">
              <a:spcAft>
                <a:spcPts val="1200"/>
              </a:spcAft>
              <a:buClr>
                <a:srgbClr val="FFFFFF"/>
              </a:buClr>
              <a:buSzPct val="60000"/>
              <a:defRPr/>
            </a:pPr>
            <a:r>
              <a:rPr lang="ja-JP" altLang="en-US" sz="2400" dirty="0">
                <a:latin typeface="ＭＳ Ｐゴシック"/>
                <a:ea typeface="ＭＳ Ｐゴシック"/>
                <a:cs typeface="ＭＳ Ｐゴシック"/>
              </a:rPr>
              <a:t>これから</a:t>
            </a:r>
            <a:r>
              <a:rPr lang="ja-JP" altLang="en-US" sz="2400" dirty="0">
                <a:solidFill>
                  <a:srgbClr val="800000"/>
                </a:solidFill>
                <a:latin typeface="ＭＳ Ｐゴシック"/>
                <a:ea typeface="ＭＳ Ｐゴシック"/>
                <a:cs typeface="ＭＳ Ｐゴシック"/>
              </a:rPr>
              <a:t>一種免許状を取得したい</a:t>
            </a:r>
            <a:r>
              <a:rPr lang="ja-JP" altLang="en-US" sz="2400" dirty="0">
                <a:latin typeface="ＭＳ Ｐゴシック"/>
                <a:ea typeface="ＭＳ Ｐゴシック"/>
                <a:cs typeface="ＭＳ Ｐゴシック"/>
              </a:rPr>
              <a:t>場合は、「科目等履修生」として学部の授業を履修することができる。ただし、「科目等履修生入学願書」の提出が</a:t>
            </a:r>
            <a:r>
              <a:rPr lang="ja-JP" altLang="en-US" sz="2400">
                <a:latin typeface="ＭＳ Ｐゴシック"/>
                <a:ea typeface="ＭＳ Ｐゴシック"/>
                <a:cs typeface="ＭＳ Ｐゴシック"/>
              </a:rPr>
              <a:t>必要。</a:t>
            </a:r>
            <a:endParaRPr lang="en-US" altLang="ja-JP" sz="2400" dirty="0">
              <a:solidFill>
                <a:srgbClr val="0000FF"/>
              </a:solidFill>
              <a:effectLst>
                <a:outerShdw blurRad="38100" dist="38100" dir="2700000" algn="tl">
                  <a:srgbClr val="C0C0C0"/>
                </a:outerShdw>
              </a:effectLst>
              <a:latin typeface="ＭＳ Ｐゴシック"/>
              <a:ea typeface="ＭＳ Ｐゴシック"/>
              <a:cs typeface="ＭＳ Ｐゴシック"/>
            </a:endParaRPr>
          </a:p>
        </p:txBody>
      </p:sp>
      <p:sp>
        <p:nvSpPr>
          <p:cNvPr id="11266" name="AutoShape 3">
            <a:extLst>
              <a:ext uri="{FF2B5EF4-FFF2-40B4-BE49-F238E27FC236}">
                <a16:creationId xmlns:a16="http://schemas.microsoft.com/office/drawing/2014/main" id="{CF4DC903-F4CA-E64A-81ED-E3E0B1F56FBD}"/>
              </a:ext>
            </a:extLst>
          </p:cNvPr>
          <p:cNvSpPr>
            <a:spLocks/>
          </p:cNvSpPr>
          <p:nvPr/>
        </p:nvSpPr>
        <p:spPr bwMode="auto">
          <a:xfrm>
            <a:off x="8622450" y="6370638"/>
            <a:ext cx="38185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EFE42A5E-6AE2-624D-92B6-A87E9A73E957}" type="slidenum">
              <a:rPr lang="en-US" altLang="ja-JP" sz="1200">
                <a:ea typeface="ＭＳ Ｐゴシック" panose="020B0600070205080204" pitchFamily="34" charset="-128"/>
              </a:rPr>
              <a:pPr algn="ctr" eaLnBrk="1"/>
              <a:t>13</a:t>
            </a:fld>
            <a:endParaRPr lang="ja-JP" altLang="ja-JP" dirty="0">
              <a:ea typeface="ＭＳ Ｐゴシック" panose="020B0600070205080204" pitchFamily="34" charset="-128"/>
            </a:endParaRPr>
          </a:p>
        </p:txBody>
      </p:sp>
      <p:sp>
        <p:nvSpPr>
          <p:cNvPr id="11267" name="AutoShape 1">
            <a:extLst>
              <a:ext uri="{FF2B5EF4-FFF2-40B4-BE49-F238E27FC236}">
                <a16:creationId xmlns:a16="http://schemas.microsoft.com/office/drawing/2014/main" id="{0BF5FA98-2442-EF41-939E-B78C8B77834F}"/>
              </a:ext>
            </a:extLst>
          </p:cNvPr>
          <p:cNvSpPr>
            <a:spLocks/>
          </p:cNvSpPr>
          <p:nvPr/>
        </p:nvSpPr>
        <p:spPr bwMode="auto">
          <a:xfrm>
            <a:off x="2681288" y="5864225"/>
            <a:ext cx="8439150" cy="1860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0" tIns="0" rIns="0" bIns="0" anchor="ctr"/>
          <a:lstStyle/>
          <a:p>
            <a:endParaRPr lang="ja-JP" altLang="en-US"/>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214" y="24241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教員免許状と科目等履修生について</a:t>
            </a:r>
            <a:endParaRPr kumimoji="0" lang="ja-JP" altLang="ja-JP" sz="3200" dirty="0">
              <a:solidFill>
                <a:srgbClr val="0000FF"/>
              </a:solidFill>
              <a:latin typeface="ヒラギノ角ゴ Pro W6" charset="-128"/>
              <a:ea typeface="ヒラギノ角ゴ Pro W6" charset="-128"/>
            </a:endParaRPr>
          </a:p>
        </p:txBody>
      </p:sp>
      <p:sp>
        <p:nvSpPr>
          <p:cNvPr id="2" name="テキスト ボックス 1"/>
          <p:cNvSpPr txBox="1"/>
          <p:nvPr/>
        </p:nvSpPr>
        <p:spPr>
          <a:xfrm>
            <a:off x="4076945" y="998730"/>
            <a:ext cx="4433225" cy="523220"/>
          </a:xfrm>
          <a:prstGeom prst="rect">
            <a:avLst/>
          </a:prstGeom>
          <a:noFill/>
        </p:spPr>
        <p:txBody>
          <a:bodyPr wrap="none" rtlCol="0">
            <a:spAutoFit/>
          </a:bodyPr>
          <a:lstStyle/>
          <a:p>
            <a:r>
              <a:rPr kumimoji="1" lang="ja-JP" altLang="en-US" dirty="0">
                <a:solidFill>
                  <a:srgbClr val="FF0000"/>
                </a:solidFill>
                <a:latin typeface="ＭＳ Ｐゴシック"/>
                <a:ea typeface="ＭＳ Ｐゴシック"/>
                <a:cs typeface="ＭＳ Ｐゴシック"/>
              </a:rPr>
              <a:t>教育委員に相談してください</a:t>
            </a:r>
          </a:p>
        </p:txBody>
      </p:sp>
      <p:sp>
        <p:nvSpPr>
          <p:cNvPr id="7" name="テキスト ボックス 6">
            <a:extLst>
              <a:ext uri="{FF2B5EF4-FFF2-40B4-BE49-F238E27FC236}">
                <a16:creationId xmlns:a16="http://schemas.microsoft.com/office/drawing/2014/main" id="{4FB60131-AB47-484C-91D7-4A1D390C8A02}"/>
              </a:ext>
            </a:extLst>
          </p:cNvPr>
          <p:cNvSpPr txBox="1"/>
          <p:nvPr/>
        </p:nvSpPr>
        <p:spPr>
          <a:xfrm>
            <a:off x="4716626" y="6236028"/>
            <a:ext cx="3775393" cy="523220"/>
          </a:xfrm>
          <a:prstGeom prst="rect">
            <a:avLst/>
          </a:prstGeom>
          <a:solidFill>
            <a:srgbClr val="FFC000"/>
          </a:solidFill>
        </p:spPr>
        <p:txBody>
          <a:bodyPr wrap="none" rtlCol="0">
            <a:spAutoFit/>
          </a:bodyPr>
          <a:lstStyle/>
          <a:p>
            <a:r>
              <a:rPr kumimoji="1" lang="ja-JP" altLang="en-US"/>
              <a:t>履修案内４ページ参照</a:t>
            </a:r>
          </a:p>
        </p:txBody>
      </p:sp>
    </p:spTree>
    <p:extLst>
      <p:ext uri="{BB962C8B-B14F-4D97-AF65-F5344CB8AC3E}">
        <p14:creationId xmlns:p14="http://schemas.microsoft.com/office/powerpoint/2010/main" val="1216062794"/>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AA9004A-4924-2542-B8D7-EC7A714FD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7922"/>
            <a:ext cx="7645361" cy="3743901"/>
          </a:xfrm>
          <a:prstGeom prst="rect">
            <a:avLst/>
          </a:prstGeom>
        </p:spPr>
      </p:pic>
      <p:pic>
        <p:nvPicPr>
          <p:cNvPr id="5" name="図 4">
            <a:extLst>
              <a:ext uri="{FF2B5EF4-FFF2-40B4-BE49-F238E27FC236}">
                <a16:creationId xmlns:a16="http://schemas.microsoft.com/office/drawing/2014/main" id="{BCB0088C-8DCC-1043-A351-34D1DF512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830" y="4071425"/>
            <a:ext cx="5985665" cy="2786575"/>
          </a:xfrm>
          <a:prstGeom prst="rect">
            <a:avLst/>
          </a:prstGeom>
        </p:spPr>
      </p:pic>
      <p:sp>
        <p:nvSpPr>
          <p:cNvPr id="8" name="テキスト ボックス 7">
            <a:extLst>
              <a:ext uri="{FF2B5EF4-FFF2-40B4-BE49-F238E27FC236}">
                <a16:creationId xmlns:a16="http://schemas.microsoft.com/office/drawing/2014/main" id="{C61819DF-6DD4-FC4B-9C6C-90D280ACCA45}"/>
              </a:ext>
            </a:extLst>
          </p:cNvPr>
          <p:cNvSpPr txBox="1">
            <a:spLocks noChangeArrowheads="1"/>
          </p:cNvSpPr>
          <p:nvPr/>
        </p:nvSpPr>
        <p:spPr bwMode="auto">
          <a:xfrm>
            <a:off x="836585" y="77616"/>
            <a:ext cx="2698175" cy="523220"/>
          </a:xfrm>
          <a:prstGeom prst="rect">
            <a:avLst/>
          </a:prstGeom>
          <a:solidFill>
            <a:schemeClr val="accent2"/>
          </a:solidFill>
          <a:ln w="9525">
            <a:solidFill>
              <a:srgbClr val="0063C0"/>
            </a:solidFill>
            <a:miter lim="800000"/>
            <a:headEnd/>
            <a:tailEnd/>
          </a:ln>
          <a:effectLst>
            <a:outerShdw blurRad="40000" dist="23000" dir="5400000" rotWithShape="0">
              <a:srgbClr val="808080">
                <a:alpha val="34998"/>
              </a:srgbClr>
            </a:outerShdw>
          </a:effectLst>
        </p:spPr>
        <p:txBody>
          <a:bodyPr wrap="none">
            <a:spAutoFit/>
          </a:bodyPr>
          <a:lstStyle>
            <a:lvl1pPr>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defRPr/>
            </a:pPr>
            <a:r>
              <a:rPr kumimoji="0" lang="ja-JP" altLang="en-US">
                <a:solidFill>
                  <a:srgbClr val="FFFFFF"/>
                </a:solidFill>
                <a:effectLst>
                  <a:outerShdw blurRad="38100" dist="38100" dir="2700000" algn="tl">
                    <a:srgbClr val="000000"/>
                  </a:outerShdw>
                </a:effectLst>
                <a:latin typeface="ヒラギノ角ゴ Pro W6" charset="-128"/>
                <a:ea typeface="ヒラギノ角ゴ Pro W6" charset="-128"/>
              </a:rPr>
              <a:t>奨学金について</a:t>
            </a:r>
            <a:endParaRPr kumimoji="0" lang="en-US" altLang="ja-JP" dirty="0">
              <a:solidFill>
                <a:srgbClr val="FFFFFF"/>
              </a:solidFill>
              <a:effectLst>
                <a:outerShdw blurRad="38100" dist="38100" dir="2700000" algn="tl">
                  <a:srgbClr val="000000"/>
                </a:outerShdw>
              </a:effectLst>
              <a:latin typeface="ヒラギノ角ゴ Pro W6" charset="-128"/>
              <a:ea typeface="ヒラギノ角ゴ Pro W6" charset="-128"/>
            </a:endParaRPr>
          </a:p>
        </p:txBody>
      </p:sp>
    </p:spTree>
    <p:extLst>
      <p:ext uri="{BB962C8B-B14F-4D97-AF65-F5344CB8AC3E}">
        <p14:creationId xmlns:p14="http://schemas.microsoft.com/office/powerpoint/2010/main" val="152584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AC028DC-1A7F-5042-A1F2-60398E900EC8}"/>
              </a:ext>
            </a:extLst>
          </p:cNvPr>
          <p:cNvSpPr txBox="1"/>
          <p:nvPr/>
        </p:nvSpPr>
        <p:spPr>
          <a:xfrm>
            <a:off x="386535" y="1583795"/>
            <a:ext cx="8460939" cy="3539430"/>
          </a:xfrm>
          <a:prstGeom prst="rect">
            <a:avLst/>
          </a:prstGeom>
          <a:noFill/>
        </p:spPr>
        <p:txBody>
          <a:bodyPr wrap="square" rtlCol="0">
            <a:spAutoFit/>
          </a:bodyPr>
          <a:lstStyle/>
          <a:p>
            <a:r>
              <a:rPr lang="ja-JP" altLang="en-US">
                <a:latin typeface="Hiragino Kaku Gothic Pro W3" panose="020B0300000000000000" pitchFamily="34" charset="-128"/>
                <a:ea typeface="Hiragino Kaku Gothic Pro W3" panose="020B0300000000000000" pitchFamily="34" charset="-128"/>
              </a:rPr>
              <a:t>事前に郵送していました</a:t>
            </a:r>
          </a:p>
          <a:p>
            <a:r>
              <a:rPr lang="ja-JP" altLang="en-US" u="sng">
                <a:latin typeface="Hiragino Kaku Gothic Pro W3" panose="020B0300000000000000" pitchFamily="34" charset="-128"/>
                <a:ea typeface="Hiragino Kaku Gothic Pro W3" panose="020B0300000000000000" pitchFamily="34" charset="-128"/>
              </a:rPr>
              <a:t>住所届</a:t>
            </a:r>
            <a:r>
              <a:rPr lang="ja-JP" altLang="en-US">
                <a:latin typeface="Hiragino Kaku Gothic Pro W3" panose="020B0300000000000000" pitchFamily="34" charset="-128"/>
                <a:ea typeface="Hiragino Kaku Gothic Pro W3" panose="020B0300000000000000" pitchFamily="34" charset="-128"/>
              </a:rPr>
              <a:t>と</a:t>
            </a:r>
            <a:r>
              <a:rPr lang="ja-JP" altLang="en-US" u="sng">
                <a:latin typeface="Hiragino Kaku Gothic Pro W3" panose="020B0300000000000000" pitchFamily="34" charset="-128"/>
                <a:ea typeface="Hiragino Kaku Gothic Pro W3" panose="020B0300000000000000" pitchFamily="34" charset="-128"/>
              </a:rPr>
              <a:t>現状確認調査票</a:t>
            </a:r>
            <a:r>
              <a:rPr lang="en-US" altLang="ja-JP" u="sng"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は</a:t>
            </a:r>
          </a:p>
          <a:p>
            <a:endParaRPr lang="ja-JP" altLang="en-US">
              <a:latin typeface="Hiragino Kaku Gothic Pro W3" panose="020B0300000000000000" pitchFamily="34" charset="-128"/>
              <a:ea typeface="Hiragino Kaku Gothic Pro W3" panose="020B0300000000000000" pitchFamily="34" charset="-128"/>
            </a:endParaRPr>
          </a:p>
          <a:p>
            <a:r>
              <a:rPr lang="ja-JP" altLang="en-US">
                <a:latin typeface="Hiragino Kaku Gothic Pro W3" panose="020B0300000000000000" pitchFamily="34" charset="-128"/>
                <a:ea typeface="Hiragino Kaku Gothic Pro W3" panose="020B0300000000000000" pitchFamily="34" charset="-128"/>
              </a:rPr>
              <a:t>学生センター玄関　入って左のレポート</a:t>
            </a:r>
            <a:r>
              <a:rPr lang="ja-JP" altLang="en">
                <a:latin typeface="Hiragino Kaku Gothic Pro W3" panose="020B0300000000000000" pitchFamily="34" charset="-128"/>
                <a:ea typeface="Hiragino Kaku Gothic Pro W3" panose="020B0300000000000000" pitchFamily="34" charset="-128"/>
              </a:rPr>
              <a:t>ＢＯＸ</a:t>
            </a:r>
          </a:p>
          <a:p>
            <a:r>
              <a:rPr lang="ja-JP" altLang="en">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表示名：先進健康科学研究科用　提出物</a:t>
            </a:r>
            <a:r>
              <a:rPr lang="ja-JP" altLang="en">
                <a:latin typeface="Hiragino Kaku Gothic Pro W3" panose="020B0300000000000000" pitchFamily="34" charset="-128"/>
                <a:ea typeface="Hiragino Kaku Gothic Pro W3" panose="020B0300000000000000" pitchFamily="34" charset="-128"/>
              </a:rPr>
              <a:t>ＢＯＸ）</a:t>
            </a:r>
          </a:p>
          <a:p>
            <a:r>
              <a:rPr lang="ja-JP" altLang="en-US">
                <a:latin typeface="Hiragino Kaku Gothic Pro W3" panose="020B0300000000000000" pitchFamily="34" charset="-128"/>
                <a:ea typeface="Hiragino Kaku Gothic Pro W3" panose="020B0300000000000000" pitchFamily="34" charset="-128"/>
              </a:rPr>
              <a:t>へ提出してください</a:t>
            </a:r>
          </a:p>
          <a:p>
            <a:br>
              <a:rPr lang="ja-JP" altLang="en-US"/>
            </a:br>
            <a:endParaRPr kumimoji="1" lang="ja-JP" altLang="en-US"/>
          </a:p>
        </p:txBody>
      </p:sp>
    </p:spTree>
    <p:extLst>
      <p:ext uri="{BB962C8B-B14F-4D97-AF65-F5344CB8AC3E}">
        <p14:creationId xmlns:p14="http://schemas.microsoft.com/office/powerpoint/2010/main" val="387613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763FC3BD-8618-174A-BE60-7571C8136F52}"/>
              </a:ext>
            </a:extLst>
          </p:cNvPr>
          <p:cNvSpPr>
            <a:spLocks/>
          </p:cNvSpPr>
          <p:nvPr/>
        </p:nvSpPr>
        <p:spPr bwMode="auto">
          <a:xfrm>
            <a:off x="8839200" y="6540500"/>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345FA298-91E8-964E-BDAF-16C03FAC02F7}" type="slidenum">
              <a:rPr lang="en-US" altLang="ja-JP" sz="1200">
                <a:ea typeface="ＭＳ Ｐゴシック" panose="020B0600070205080204" pitchFamily="34" charset="-128"/>
              </a:rPr>
              <a:pPr algn="ctr" eaLnBrk="1"/>
              <a:t>2</a:t>
            </a:fld>
            <a:endParaRPr lang="ja-JP" altLang="ja-JP">
              <a:ea typeface="ＭＳ Ｐゴシック" panose="020B0600070205080204" pitchFamily="34" charset="-128"/>
            </a:endParaRPr>
          </a:p>
        </p:txBody>
      </p:sp>
      <p:sp>
        <p:nvSpPr>
          <p:cNvPr id="2" name="正方形/長方形 1">
            <a:extLst>
              <a:ext uri="{FF2B5EF4-FFF2-40B4-BE49-F238E27FC236}">
                <a16:creationId xmlns:a16="http://schemas.microsoft.com/office/drawing/2014/main" id="{93A26D47-681B-0E4A-A971-D4962AAF1659}"/>
              </a:ext>
            </a:extLst>
          </p:cNvPr>
          <p:cNvSpPr/>
          <p:nvPr/>
        </p:nvSpPr>
        <p:spPr>
          <a:xfrm>
            <a:off x="29029" y="80241"/>
            <a:ext cx="8617765" cy="738664"/>
          </a:xfrm>
          <a:prstGeom prst="rect">
            <a:avLst/>
          </a:prstGeom>
        </p:spPr>
        <p:txBody>
          <a:bodyPr wrap="square">
            <a:spAutoFit/>
          </a:bodyPr>
          <a:lstStyle/>
          <a:p>
            <a:pPr eaLnBrk="1">
              <a:buSzPct val="60000"/>
              <a:defRPr/>
            </a:pPr>
            <a:r>
              <a:rPr lang="ja-JP" altLang="en-US" sz="1400">
                <a:solidFill>
                  <a:srgbClr val="C00000"/>
                </a:solidFill>
                <a:latin typeface="ヒラギノ角ゴ Pro W6" panose="020B0300000000000000" pitchFamily="34" charset="-128"/>
                <a:ea typeface="ヒラギノ角ゴ Pro W6" panose="020B0300000000000000" pitchFamily="34" charset="-128"/>
              </a:rPr>
              <a:t>研究科ホームページ</a:t>
            </a:r>
            <a:r>
              <a:rPr lang="en-US" altLang="ja-JP" sz="1400" dirty="0">
                <a:solidFill>
                  <a:srgbClr val="C00000"/>
                </a:solidFill>
                <a:latin typeface="ヒラギノ角ゴ Pro W6" panose="020B0300000000000000" pitchFamily="34" charset="-128"/>
                <a:ea typeface="ヒラギノ角ゴ Pro W6" panose="020B0300000000000000" pitchFamily="34" charset="-128"/>
              </a:rPr>
              <a:t>  </a:t>
            </a:r>
          </a:p>
          <a:p>
            <a:pPr eaLnBrk="1">
              <a:buSzPct val="60000"/>
              <a:defRPr/>
            </a:pPr>
            <a:r>
              <a:rPr lang="en-US" altLang="ja-JP" sz="1400" dirty="0">
                <a:solidFill>
                  <a:srgbClr val="C00000"/>
                </a:solidFill>
                <a:latin typeface="ヒラギノ角ゴ Pro W6" panose="020B0300000000000000" pitchFamily="34" charset="-128"/>
                <a:ea typeface="ヒラギノ角ゴ Pro W6" panose="020B0300000000000000" pitchFamily="34" charset="-128"/>
                <a:hlinkClick r:id="rId3"/>
              </a:rPr>
              <a:t>www.health.saga-u.ac.jp/index.html</a:t>
            </a:r>
            <a:endParaRPr lang="en-US" altLang="ja-JP" sz="1400" dirty="0">
              <a:solidFill>
                <a:srgbClr val="C00000"/>
              </a:solidFill>
              <a:latin typeface="ヒラギノ角ゴ Pro W6" panose="020B0300000000000000" pitchFamily="34" charset="-128"/>
              <a:ea typeface="ヒラギノ角ゴ Pro W6" panose="020B0300000000000000" pitchFamily="34" charset="-128"/>
            </a:endParaRPr>
          </a:p>
          <a:p>
            <a:pPr eaLnBrk="1">
              <a:buSzPct val="60000"/>
              <a:defRPr/>
            </a:pPr>
            <a:r>
              <a:rPr lang="en-US" altLang="ja-JP" sz="1400" dirty="0">
                <a:solidFill>
                  <a:srgbClr val="C00000"/>
                </a:solidFill>
                <a:latin typeface="ヒラギノ角ゴ Pro W6" panose="020B0300000000000000" pitchFamily="34" charset="-128"/>
                <a:ea typeface="ヒラギノ角ゴ Pro W6" panose="020B0300000000000000" pitchFamily="34" charset="-128"/>
              </a:rPr>
              <a:t>  </a:t>
            </a:r>
          </a:p>
        </p:txBody>
      </p:sp>
      <p:pic>
        <p:nvPicPr>
          <p:cNvPr id="4" name="図 3">
            <a:extLst>
              <a:ext uri="{FF2B5EF4-FFF2-40B4-BE49-F238E27FC236}">
                <a16:creationId xmlns:a16="http://schemas.microsoft.com/office/drawing/2014/main" id="{4224E54D-B537-814B-A04D-23162348C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206" y="0"/>
            <a:ext cx="4129162" cy="6858000"/>
          </a:xfrm>
          <a:prstGeom prst="rect">
            <a:avLst/>
          </a:prstGeom>
        </p:spPr>
      </p:pic>
      <p:pic>
        <p:nvPicPr>
          <p:cNvPr id="6" name="図 5">
            <a:extLst>
              <a:ext uri="{FF2B5EF4-FFF2-40B4-BE49-F238E27FC236}">
                <a16:creationId xmlns:a16="http://schemas.microsoft.com/office/drawing/2014/main" id="{500EA5FB-649F-8A49-8514-1A396C2449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58" y="808716"/>
            <a:ext cx="4774780" cy="5858784"/>
          </a:xfrm>
          <a:prstGeom prst="rect">
            <a:avLst/>
          </a:prstGeom>
        </p:spPr>
      </p:pic>
      <p:sp>
        <p:nvSpPr>
          <p:cNvPr id="7" name="フレーム 6">
            <a:extLst>
              <a:ext uri="{FF2B5EF4-FFF2-40B4-BE49-F238E27FC236}">
                <a16:creationId xmlns:a16="http://schemas.microsoft.com/office/drawing/2014/main" id="{270DA3CF-3975-3449-860D-8001AF0349E6}"/>
              </a:ext>
            </a:extLst>
          </p:cNvPr>
          <p:cNvSpPr/>
          <p:nvPr/>
        </p:nvSpPr>
        <p:spPr bwMode="auto">
          <a:xfrm>
            <a:off x="5427095" y="3113965"/>
            <a:ext cx="405045" cy="990110"/>
          </a:xfrm>
          <a:prstGeom prst="frame">
            <a:avLst>
              <a:gd name="adj1" fmla="val 0"/>
            </a:avLst>
          </a:prstGeom>
          <a:blipFill dpi="0" rotWithShape="0">
            <a:blip r:embed="rId6"/>
            <a:srcRect/>
            <a:tile tx="0" ty="0" sx="100000" sy="100000" flip="none" algn="tl"/>
          </a:blipFill>
          <a:ln w="25400" cap="flat" cmpd="sng" algn="ctr">
            <a:solidFill>
              <a:srgbClr val="C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50A6692-8A80-C248-ACB5-B45DE9648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65" y="176246"/>
            <a:ext cx="7425825" cy="6681754"/>
          </a:xfrm>
          <a:prstGeom prst="rect">
            <a:avLst/>
          </a:prstGeom>
        </p:spPr>
      </p:pic>
      <p:sp>
        <p:nvSpPr>
          <p:cNvPr id="11" name="AutoShape 1">
            <a:extLst>
              <a:ext uri="{FF2B5EF4-FFF2-40B4-BE49-F238E27FC236}">
                <a16:creationId xmlns:a16="http://schemas.microsoft.com/office/drawing/2014/main" id="{9A044920-B60F-C140-B2E5-EBEF809F2676}"/>
              </a:ext>
            </a:extLst>
          </p:cNvPr>
          <p:cNvSpPr>
            <a:spLocks/>
          </p:cNvSpPr>
          <p:nvPr/>
        </p:nvSpPr>
        <p:spPr bwMode="auto">
          <a:xfrm>
            <a:off x="6957265" y="996843"/>
            <a:ext cx="2047728" cy="2520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bg1"/>
          </a:solidFill>
          <a:ln>
            <a:noFill/>
          </a:ln>
          <a:effectLst/>
        </p:spPr>
        <p:txBody>
          <a:bodyPr lIns="38100" tIns="38100" rIns="38100" bIns="38100" anchor="ctr"/>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42900">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eaLnBrk="1">
              <a:buClr>
                <a:srgbClr val="FFFB00"/>
              </a:buClr>
              <a:buFont typeface="Helvetica" pitchFamily="2" charset="0"/>
              <a:buNone/>
              <a:defRPr/>
            </a:pPr>
            <a:r>
              <a:rPr lang="ja-JP" altLang="en-US" sz="1400">
                <a:solidFill>
                  <a:srgbClr val="C0000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コース長</a:t>
            </a:r>
            <a:endParaRPr lang="en-US" altLang="ja-JP" sz="1400" dirty="0">
              <a:solidFill>
                <a:srgbClr val="C0000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石丸幹二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28-8753</a:t>
            </a:r>
          </a:p>
          <a:p>
            <a:pPr eaLnBrk="1">
              <a:buClr>
                <a:srgbClr val="FFFB00"/>
              </a:buClr>
              <a:buFont typeface="Helvetica" pitchFamily="2" charset="0"/>
              <a:buNone/>
              <a:defRPr/>
            </a:pP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C0000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教育委員</a:t>
            </a: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　　</a:t>
            </a: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海野雅司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28-8678</a:t>
            </a: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　　　</a:t>
            </a: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古藤田信博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28-8744</a:t>
            </a:r>
          </a:p>
          <a:p>
            <a:pPr eaLnBrk="1">
              <a:buClr>
                <a:srgbClr val="FFFB00"/>
              </a:buClr>
              <a:buFont typeface="Helvetica" pitchFamily="2" charset="0"/>
              <a:buNone/>
              <a:defRPr/>
            </a:pP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C0000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学生委員</a:t>
            </a: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　　</a:t>
            </a:r>
            <a:endPar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endParaRP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北垣浩志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28-8766</a:t>
            </a: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藤澤知績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28-8603</a:t>
            </a:r>
          </a:p>
          <a:p>
            <a:pPr eaLnBrk="1">
              <a:buClr>
                <a:srgbClr val="FFFB00"/>
              </a:buClr>
              <a:buFont typeface="Helvetica" pitchFamily="2" charset="0"/>
              <a:buNone/>
              <a:defRPr/>
            </a:pPr>
            <a:r>
              <a:rPr lang="ja-JP" altLang="en-US" sz="140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光武　進　　</a:t>
            </a:r>
            <a:r>
              <a:rPr lang="en-US" altLang="ja-JP" sz="1400" dirty="0">
                <a:solidFill>
                  <a:srgbClr val="002060"/>
                </a:solidFill>
                <a:effectLst>
                  <a:outerShdw blurRad="38100" dist="38100" dir="2700000" algn="tl">
                    <a:srgbClr val="C0C0C0"/>
                  </a:outerShdw>
                </a:effectLst>
                <a:latin typeface="ヒラギノ角ゴ Pro W6" panose="020B0300000000000000" pitchFamily="34" charset="-128"/>
                <a:ea typeface="ヒラギノ角ゴ Pro W6" panose="020B0300000000000000" pitchFamily="34" charset="-128"/>
              </a:rPr>
              <a:t>28-8706</a:t>
            </a:r>
            <a:endParaRPr lang="en-US" altLang="ja-JP" sz="1400" u="sng" dirty="0">
              <a:solidFill>
                <a:srgbClr val="002060"/>
              </a:solidFill>
              <a:latin typeface="ヒラギノ角ゴ Pro W6" panose="020B0300000000000000" pitchFamily="34" charset="-128"/>
              <a:ea typeface="ヒラギノ角ゴ Pro W6" panose="020B0300000000000000" pitchFamily="34" charset="-128"/>
            </a:endParaRPr>
          </a:p>
          <a:p>
            <a:pPr lvl="1" indent="0" eaLnBrk="1">
              <a:defRPr/>
            </a:pPr>
            <a:endParaRPr lang="ja-JP" altLang="ja-JP" sz="1400" u="sng">
              <a:solidFill>
                <a:srgbClr val="002060"/>
              </a:solidFill>
              <a:latin typeface="ヒラギノ角ゴ Pro W6" panose="020B0300000000000000" pitchFamily="34" charset="-128"/>
              <a:ea typeface="ヒラギノ角ゴ Pro W6" panose="020B0300000000000000"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E2F56D-0B39-3647-86E6-39AF802EB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257" y="15647"/>
            <a:ext cx="5549139" cy="6858000"/>
          </a:xfrm>
          <a:prstGeom prst="rect">
            <a:avLst/>
          </a:prstGeom>
        </p:spPr>
      </p:pic>
      <p:sp>
        <p:nvSpPr>
          <p:cNvPr id="6" name="テキスト ボックス 5">
            <a:extLst>
              <a:ext uri="{FF2B5EF4-FFF2-40B4-BE49-F238E27FC236}">
                <a16:creationId xmlns:a16="http://schemas.microsoft.com/office/drawing/2014/main" id="{4C3B1C39-D831-494C-B068-CD22BEBDCC10}"/>
              </a:ext>
            </a:extLst>
          </p:cNvPr>
          <p:cNvSpPr txBox="1"/>
          <p:nvPr/>
        </p:nvSpPr>
        <p:spPr>
          <a:xfrm>
            <a:off x="7656728" y="1313765"/>
            <a:ext cx="1415772" cy="461665"/>
          </a:xfrm>
          <a:prstGeom prst="rect">
            <a:avLst/>
          </a:prstGeom>
          <a:solidFill>
            <a:srgbClr val="FFFF00"/>
          </a:solidFill>
        </p:spPr>
        <p:txBody>
          <a:bodyPr wrap="none" rtlCol="0">
            <a:spAutoFit/>
          </a:bodyPr>
          <a:lstStyle/>
          <a:p>
            <a:r>
              <a:rPr kumimoji="1" lang="ja-JP" altLang="en-US" sz="2400">
                <a:solidFill>
                  <a:srgbClr val="C00000"/>
                </a:solidFill>
              </a:rPr>
              <a:t>履修案内</a:t>
            </a:r>
          </a:p>
        </p:txBody>
      </p:sp>
      <p:sp>
        <p:nvSpPr>
          <p:cNvPr id="7" name="テキスト ボックス 6">
            <a:extLst>
              <a:ext uri="{FF2B5EF4-FFF2-40B4-BE49-F238E27FC236}">
                <a16:creationId xmlns:a16="http://schemas.microsoft.com/office/drawing/2014/main" id="{AF4252A4-DF1D-0E45-9B66-063508A4C30C}"/>
              </a:ext>
            </a:extLst>
          </p:cNvPr>
          <p:cNvSpPr txBox="1"/>
          <p:nvPr/>
        </p:nvSpPr>
        <p:spPr>
          <a:xfrm>
            <a:off x="0" y="4689140"/>
            <a:ext cx="2031325" cy="1200329"/>
          </a:xfrm>
          <a:prstGeom prst="rect">
            <a:avLst/>
          </a:prstGeom>
          <a:solidFill>
            <a:srgbClr val="FFFF00"/>
          </a:solidFill>
        </p:spPr>
        <p:txBody>
          <a:bodyPr wrap="none" rtlCol="0">
            <a:spAutoFit/>
          </a:bodyPr>
          <a:lstStyle/>
          <a:p>
            <a:r>
              <a:rPr kumimoji="1" lang="ja-JP" altLang="en-US" sz="2400">
                <a:solidFill>
                  <a:srgbClr val="C00000"/>
                </a:solidFill>
              </a:rPr>
              <a:t>安全の手引</a:t>
            </a:r>
            <a:endParaRPr kumimoji="1" lang="en-US" altLang="ja-JP" sz="2400" dirty="0">
              <a:solidFill>
                <a:srgbClr val="C00000"/>
              </a:solidFill>
            </a:endParaRPr>
          </a:p>
          <a:p>
            <a:r>
              <a:rPr kumimoji="1" lang="ja-JP" altLang="en-US" sz="2400">
                <a:solidFill>
                  <a:srgbClr val="C00000"/>
                </a:solidFill>
              </a:rPr>
              <a:t>・理工学部版</a:t>
            </a:r>
            <a:endParaRPr kumimoji="1" lang="en-US" altLang="ja-JP" sz="2400" dirty="0">
              <a:solidFill>
                <a:srgbClr val="C00000"/>
              </a:solidFill>
            </a:endParaRPr>
          </a:p>
          <a:p>
            <a:r>
              <a:rPr kumimoji="1" lang="ja-JP" altLang="en-US" sz="2400">
                <a:solidFill>
                  <a:srgbClr val="C00000"/>
                </a:solidFill>
              </a:rPr>
              <a:t>・農学部版</a:t>
            </a:r>
          </a:p>
        </p:txBody>
      </p:sp>
      <p:sp>
        <p:nvSpPr>
          <p:cNvPr id="8" name="右矢印 7">
            <a:extLst>
              <a:ext uri="{FF2B5EF4-FFF2-40B4-BE49-F238E27FC236}">
                <a16:creationId xmlns:a16="http://schemas.microsoft.com/office/drawing/2014/main" id="{E9B08453-1DA5-3046-9129-8BFD23112FBF}"/>
              </a:ext>
            </a:extLst>
          </p:cNvPr>
          <p:cNvSpPr/>
          <p:nvPr/>
        </p:nvSpPr>
        <p:spPr bwMode="auto">
          <a:xfrm rot="10800000">
            <a:off x="7092280" y="1367480"/>
            <a:ext cx="540060" cy="354233"/>
          </a:xfrm>
          <a:prstGeom prst="rightArrow">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9" name="右矢印 8">
            <a:extLst>
              <a:ext uri="{FF2B5EF4-FFF2-40B4-BE49-F238E27FC236}">
                <a16:creationId xmlns:a16="http://schemas.microsoft.com/office/drawing/2014/main" id="{3498C8A0-8722-554E-A36D-EC1DBD8B74CE}"/>
              </a:ext>
            </a:extLst>
          </p:cNvPr>
          <p:cNvSpPr/>
          <p:nvPr/>
        </p:nvSpPr>
        <p:spPr bwMode="auto">
          <a:xfrm rot="3395268">
            <a:off x="1464755" y="6035287"/>
            <a:ext cx="540060" cy="354233"/>
          </a:xfrm>
          <a:prstGeom prst="rightArrow">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10" name="フレーム 9">
            <a:extLst>
              <a:ext uri="{FF2B5EF4-FFF2-40B4-BE49-F238E27FC236}">
                <a16:creationId xmlns:a16="http://schemas.microsoft.com/office/drawing/2014/main" id="{A2CEA51D-4429-F447-9C3C-3FF62C059BAF}"/>
              </a:ext>
            </a:extLst>
          </p:cNvPr>
          <p:cNvSpPr/>
          <p:nvPr/>
        </p:nvSpPr>
        <p:spPr bwMode="auto">
          <a:xfrm>
            <a:off x="5967154" y="1367480"/>
            <a:ext cx="1137251" cy="407950"/>
          </a:xfrm>
          <a:prstGeom prst="frame">
            <a:avLst>
              <a:gd name="adj1" fmla="val 6067"/>
            </a:avLst>
          </a:prstGeom>
          <a:solidFill>
            <a:srgbClr val="7030A0"/>
          </a:solidFill>
          <a:ln w="127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11" name="フレーム 10">
            <a:extLst>
              <a:ext uri="{FF2B5EF4-FFF2-40B4-BE49-F238E27FC236}">
                <a16:creationId xmlns:a16="http://schemas.microsoft.com/office/drawing/2014/main" id="{B0C333E7-DB27-F341-BFBB-2DF4AF53DB62}"/>
              </a:ext>
            </a:extLst>
          </p:cNvPr>
          <p:cNvSpPr/>
          <p:nvPr/>
        </p:nvSpPr>
        <p:spPr bwMode="auto">
          <a:xfrm>
            <a:off x="2031323" y="6273726"/>
            <a:ext cx="1706197" cy="554144"/>
          </a:xfrm>
          <a:prstGeom prst="frame">
            <a:avLst>
              <a:gd name="adj1" fmla="val 7262"/>
            </a:avLst>
          </a:prstGeom>
          <a:solidFill>
            <a:srgbClr val="7030A0"/>
          </a:solidFill>
          <a:ln w="127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12" name="テキスト ボックス 11">
            <a:extLst>
              <a:ext uri="{FF2B5EF4-FFF2-40B4-BE49-F238E27FC236}">
                <a16:creationId xmlns:a16="http://schemas.microsoft.com/office/drawing/2014/main" id="{B4B4DAB0-EF63-BF4C-8003-905350722329}"/>
              </a:ext>
            </a:extLst>
          </p:cNvPr>
          <p:cNvSpPr txBox="1"/>
          <p:nvPr/>
        </p:nvSpPr>
        <p:spPr>
          <a:xfrm>
            <a:off x="5731094" y="4149080"/>
            <a:ext cx="3262432" cy="830997"/>
          </a:xfrm>
          <a:prstGeom prst="rect">
            <a:avLst/>
          </a:prstGeom>
          <a:noFill/>
        </p:spPr>
        <p:txBody>
          <a:bodyPr wrap="none" rtlCol="0">
            <a:spAutoFit/>
          </a:bodyPr>
          <a:lstStyle/>
          <a:p>
            <a:r>
              <a:rPr kumimoji="1" lang="ja-JP" altLang="en-US" sz="2400" u="sng">
                <a:solidFill>
                  <a:srgbClr val="C00000"/>
                </a:solidFill>
              </a:rPr>
              <a:t>リンク先から</a:t>
            </a:r>
            <a:endParaRPr kumimoji="1" lang="en-US" altLang="ja-JP" sz="2400" u="sng" dirty="0">
              <a:solidFill>
                <a:srgbClr val="C00000"/>
              </a:solidFill>
            </a:endParaRPr>
          </a:p>
          <a:p>
            <a:r>
              <a:rPr kumimoji="1" lang="ja-JP" altLang="en-US" sz="2400" u="sng">
                <a:solidFill>
                  <a:srgbClr val="C00000"/>
                </a:solidFill>
              </a:rPr>
              <a:t>ダウンロードできます</a:t>
            </a:r>
          </a:p>
        </p:txBody>
      </p:sp>
      <p:sp>
        <p:nvSpPr>
          <p:cNvPr id="13" name="正方形/長方形 12">
            <a:extLst>
              <a:ext uri="{FF2B5EF4-FFF2-40B4-BE49-F238E27FC236}">
                <a16:creationId xmlns:a16="http://schemas.microsoft.com/office/drawing/2014/main" id="{AFC731DB-C047-2B44-A36E-3EB64868CDD1}"/>
              </a:ext>
            </a:extLst>
          </p:cNvPr>
          <p:cNvSpPr/>
          <p:nvPr/>
        </p:nvSpPr>
        <p:spPr>
          <a:xfrm>
            <a:off x="5456125" y="6273726"/>
            <a:ext cx="3687875" cy="523220"/>
          </a:xfrm>
          <a:prstGeom prst="rect">
            <a:avLst/>
          </a:prstGeom>
          <a:solidFill>
            <a:schemeClr val="bg1"/>
          </a:solidFill>
        </p:spPr>
        <p:txBody>
          <a:bodyPr wrap="square">
            <a:spAutoFit/>
          </a:bodyPr>
          <a:lstStyle/>
          <a:p>
            <a:pPr eaLnBrk="1">
              <a:buSzPct val="60000"/>
              <a:defRPr/>
            </a:pPr>
            <a:r>
              <a:rPr lang="ja-JP" altLang="en-US" sz="1400">
                <a:solidFill>
                  <a:srgbClr val="C00000"/>
                </a:solidFill>
                <a:latin typeface="ヒラギノ角ゴ Pro W6" panose="020B0300000000000000" pitchFamily="34" charset="-128"/>
                <a:ea typeface="ヒラギノ角ゴ Pro W6" panose="020B0300000000000000" pitchFamily="34" charset="-128"/>
              </a:rPr>
              <a:t>研究科ホームページ　トップ画面</a:t>
            </a:r>
            <a:r>
              <a:rPr lang="en-US" altLang="ja-JP" sz="1400" dirty="0">
                <a:solidFill>
                  <a:srgbClr val="C00000"/>
                </a:solidFill>
                <a:latin typeface="ヒラギノ角ゴ Pro W6" panose="020B0300000000000000" pitchFamily="34" charset="-128"/>
                <a:ea typeface="ヒラギノ角ゴ Pro W6" panose="020B0300000000000000" pitchFamily="34" charset="-128"/>
              </a:rPr>
              <a:t>  </a:t>
            </a:r>
          </a:p>
          <a:p>
            <a:pPr eaLnBrk="1">
              <a:buSzPct val="60000"/>
              <a:defRPr/>
            </a:pPr>
            <a:r>
              <a:rPr lang="en-US" altLang="ja-JP" sz="1400" dirty="0">
                <a:solidFill>
                  <a:srgbClr val="C00000"/>
                </a:solidFill>
                <a:latin typeface="ヒラギノ角ゴ Pro W6" panose="020B0300000000000000" pitchFamily="34" charset="-128"/>
                <a:ea typeface="ヒラギノ角ゴ Pro W6" panose="020B0300000000000000" pitchFamily="34" charset="-128"/>
                <a:hlinkClick r:id="rId5"/>
              </a:rPr>
              <a:t>www.health.saga-u.ac.jp/index.html</a:t>
            </a:r>
            <a:endParaRPr lang="en-US" altLang="ja-JP" sz="1400" dirty="0">
              <a:solidFill>
                <a:srgbClr val="C00000"/>
              </a:solidFill>
              <a:latin typeface="ヒラギノ角ゴ Pro W6" panose="020B0300000000000000" pitchFamily="34" charset="-128"/>
              <a:ea typeface="ヒラギノ角ゴ Pro W6" panose="020B0300000000000000" pitchFamily="34" charset="-128"/>
            </a:endParaRPr>
          </a:p>
        </p:txBody>
      </p:sp>
      <p:sp>
        <p:nvSpPr>
          <p:cNvPr id="14" name="フレーム 13">
            <a:extLst>
              <a:ext uri="{FF2B5EF4-FFF2-40B4-BE49-F238E27FC236}">
                <a16:creationId xmlns:a16="http://schemas.microsoft.com/office/drawing/2014/main" id="{055F2EA4-F32C-DA40-9AB2-18AA4BA29B60}"/>
              </a:ext>
            </a:extLst>
          </p:cNvPr>
          <p:cNvSpPr/>
          <p:nvPr/>
        </p:nvSpPr>
        <p:spPr bwMode="auto">
          <a:xfrm>
            <a:off x="5991542" y="1819356"/>
            <a:ext cx="875713" cy="214489"/>
          </a:xfrm>
          <a:prstGeom prst="frame">
            <a:avLst>
              <a:gd name="adj1" fmla="val 6067"/>
            </a:avLst>
          </a:prstGeom>
          <a:solidFill>
            <a:srgbClr val="7030A0"/>
          </a:solidFill>
          <a:ln w="127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
        <p:nvSpPr>
          <p:cNvPr id="15" name="テキスト ボックス 14">
            <a:extLst>
              <a:ext uri="{FF2B5EF4-FFF2-40B4-BE49-F238E27FC236}">
                <a16:creationId xmlns:a16="http://schemas.microsoft.com/office/drawing/2014/main" id="{53A01CC3-F3D0-694E-A991-498FADB6BAB4}"/>
              </a:ext>
            </a:extLst>
          </p:cNvPr>
          <p:cNvSpPr txBox="1"/>
          <p:nvPr/>
        </p:nvSpPr>
        <p:spPr>
          <a:xfrm>
            <a:off x="7656728" y="1892736"/>
            <a:ext cx="1107996" cy="461665"/>
          </a:xfrm>
          <a:prstGeom prst="rect">
            <a:avLst/>
          </a:prstGeom>
          <a:solidFill>
            <a:srgbClr val="FFFF00"/>
          </a:solidFill>
        </p:spPr>
        <p:txBody>
          <a:bodyPr wrap="none" rtlCol="0">
            <a:spAutoFit/>
          </a:bodyPr>
          <a:lstStyle/>
          <a:p>
            <a:r>
              <a:rPr kumimoji="1" lang="ja-JP" altLang="en-US" sz="2400">
                <a:solidFill>
                  <a:srgbClr val="C00000"/>
                </a:solidFill>
              </a:rPr>
              <a:t>時間割</a:t>
            </a:r>
          </a:p>
        </p:txBody>
      </p:sp>
      <p:sp>
        <p:nvSpPr>
          <p:cNvPr id="16" name="右矢印 15">
            <a:extLst>
              <a:ext uri="{FF2B5EF4-FFF2-40B4-BE49-F238E27FC236}">
                <a16:creationId xmlns:a16="http://schemas.microsoft.com/office/drawing/2014/main" id="{584AED92-F150-AE43-AD48-2E4C65DA59B5}"/>
              </a:ext>
            </a:extLst>
          </p:cNvPr>
          <p:cNvSpPr/>
          <p:nvPr/>
        </p:nvSpPr>
        <p:spPr bwMode="auto">
          <a:xfrm rot="10800000">
            <a:off x="7046332" y="1794631"/>
            <a:ext cx="540060" cy="354233"/>
          </a:xfrm>
          <a:prstGeom prst="rightArrow">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66700" marR="0" indent="0" algn="ctr" defTabSz="406400" rtl="0" eaLnBrk="1"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rgbClr val="000000"/>
              </a:solidFill>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343990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BA053AC6-853B-3049-BCC1-89B294FE190F}"/>
              </a:ext>
            </a:extLst>
          </p:cNvPr>
          <p:cNvSpPr>
            <a:spLocks/>
          </p:cNvSpPr>
          <p:nvPr/>
        </p:nvSpPr>
        <p:spPr bwMode="auto">
          <a:xfrm>
            <a:off x="153988" y="1208088"/>
            <a:ext cx="8685212" cy="548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ln>
            <a:noFill/>
          </a:ln>
        </p:spPr>
        <p:style>
          <a:lnRef idx="2">
            <a:schemeClr val="accent4"/>
          </a:lnRef>
          <a:fillRef idx="1">
            <a:schemeClr val="lt1"/>
          </a:fillRef>
          <a:effectRef idx="0">
            <a:schemeClr val="accent4"/>
          </a:effectRef>
          <a:fontRef idx="minor">
            <a:schemeClr val="dk1"/>
          </a:fontRef>
        </p:style>
        <p:txBody>
          <a:bodyPr lIns="38100" tIns="38100" rIns="38100" bIns="38100" anchor="ctr"/>
          <a:lstStyle>
            <a:lvl1pPr>
              <a:defRPr sz="2800">
                <a:solidFill>
                  <a:srgbClr val="000000"/>
                </a:solidFill>
                <a:latin typeface="Gill Sans" pitchFamily="-111" charset="0"/>
                <a:ea typeface="Gill Sans" pitchFamily="-111" charset="0"/>
                <a:cs typeface="Gill Sans" pitchFamily="-111" charset="0"/>
                <a:sym typeface="Gill Sans" pitchFamily="-111" charset="0"/>
              </a:defRPr>
            </a:lvl1pPr>
            <a:lvl2pPr marL="37931725" indent="-37474525">
              <a:defRPr sz="2800">
                <a:solidFill>
                  <a:srgbClr val="000000"/>
                </a:solidFill>
                <a:latin typeface="Gill Sans" pitchFamily="-111" charset="0"/>
                <a:ea typeface="Gill Sans" pitchFamily="-111" charset="0"/>
                <a:cs typeface="Gill Sans" pitchFamily="-111" charset="0"/>
                <a:sym typeface="Gill Sans" pitchFamily="-111" charset="0"/>
              </a:defRPr>
            </a:lvl2pPr>
            <a:lvl3pPr>
              <a:defRPr sz="2800">
                <a:solidFill>
                  <a:srgbClr val="000000"/>
                </a:solidFill>
                <a:latin typeface="Gill Sans" pitchFamily="-111" charset="0"/>
                <a:ea typeface="Gill Sans" pitchFamily="-111" charset="0"/>
                <a:cs typeface="Gill Sans" pitchFamily="-111" charset="0"/>
                <a:sym typeface="Gill Sans" pitchFamily="-111" charset="0"/>
              </a:defRPr>
            </a:lvl3pPr>
            <a:lvl4pPr>
              <a:defRPr sz="2800">
                <a:solidFill>
                  <a:srgbClr val="000000"/>
                </a:solidFill>
                <a:latin typeface="Gill Sans" pitchFamily="-111" charset="0"/>
                <a:ea typeface="Gill Sans" pitchFamily="-111" charset="0"/>
                <a:cs typeface="Gill Sans" pitchFamily="-111" charset="0"/>
                <a:sym typeface="Gill Sans" pitchFamily="-111" charset="0"/>
              </a:defRPr>
            </a:lvl4pPr>
            <a:lvl5pPr>
              <a:defRPr sz="2800">
                <a:solidFill>
                  <a:srgbClr val="000000"/>
                </a:solidFill>
                <a:latin typeface="Gill Sans" pitchFamily="-111" charset="0"/>
                <a:ea typeface="Gill Sans" pitchFamily="-111" charset="0"/>
                <a:cs typeface="Gill Sans" pitchFamily="-111" charset="0"/>
                <a:sym typeface="Gill Sans" pitchFamily="-111" charset="0"/>
              </a:defRPr>
            </a:lvl5pPr>
            <a:lvl6pPr marL="1524000" indent="762000" defTabSz="406400" eaLnBrk="0" fontAlgn="base" hangingPunct="0">
              <a:spcBef>
                <a:spcPct val="0"/>
              </a:spcBef>
              <a:spcAft>
                <a:spcPct val="0"/>
              </a:spcAft>
              <a:defRPr sz="2800">
                <a:solidFill>
                  <a:srgbClr val="000000"/>
                </a:solidFill>
                <a:latin typeface="Gill Sans" pitchFamily="-111" charset="0"/>
                <a:ea typeface="Gill Sans" pitchFamily="-111" charset="0"/>
                <a:cs typeface="Gill Sans" pitchFamily="-111" charset="0"/>
                <a:sym typeface="Gill Sans" pitchFamily="-111" charset="0"/>
              </a:defRPr>
            </a:lvl6pPr>
            <a:lvl7pPr marL="1981200" indent="762000" defTabSz="406400" eaLnBrk="0" fontAlgn="base" hangingPunct="0">
              <a:spcBef>
                <a:spcPct val="0"/>
              </a:spcBef>
              <a:spcAft>
                <a:spcPct val="0"/>
              </a:spcAft>
              <a:defRPr sz="2800">
                <a:solidFill>
                  <a:srgbClr val="000000"/>
                </a:solidFill>
                <a:latin typeface="Gill Sans" pitchFamily="-111" charset="0"/>
                <a:ea typeface="Gill Sans" pitchFamily="-111" charset="0"/>
                <a:cs typeface="Gill Sans" pitchFamily="-111" charset="0"/>
                <a:sym typeface="Gill Sans" pitchFamily="-111" charset="0"/>
              </a:defRPr>
            </a:lvl7pPr>
            <a:lvl8pPr marL="2438400" indent="762000" defTabSz="406400" eaLnBrk="0" fontAlgn="base" hangingPunct="0">
              <a:spcBef>
                <a:spcPct val="0"/>
              </a:spcBef>
              <a:spcAft>
                <a:spcPct val="0"/>
              </a:spcAft>
              <a:defRPr sz="2800">
                <a:solidFill>
                  <a:srgbClr val="000000"/>
                </a:solidFill>
                <a:latin typeface="Gill Sans" pitchFamily="-111" charset="0"/>
                <a:ea typeface="Gill Sans" pitchFamily="-111" charset="0"/>
                <a:cs typeface="Gill Sans" pitchFamily="-111" charset="0"/>
                <a:sym typeface="Gill Sans" pitchFamily="-111" charset="0"/>
              </a:defRPr>
            </a:lvl8pPr>
            <a:lvl9pPr marL="2895600" indent="762000" defTabSz="406400" eaLnBrk="0" fontAlgn="base" hangingPunct="0">
              <a:spcBef>
                <a:spcPct val="0"/>
              </a:spcBef>
              <a:spcAft>
                <a:spcPct val="0"/>
              </a:spcAft>
              <a:defRPr sz="2800">
                <a:solidFill>
                  <a:srgbClr val="000000"/>
                </a:solidFill>
                <a:latin typeface="Gill Sans" pitchFamily="-111" charset="0"/>
                <a:ea typeface="Gill Sans" pitchFamily="-111" charset="0"/>
                <a:cs typeface="Gill Sans" pitchFamily="-111" charset="0"/>
                <a:sym typeface="Gill Sans" pitchFamily="-111" charset="0"/>
              </a:defRPr>
            </a:lvl9pPr>
          </a:lstStyle>
          <a:p>
            <a:pPr eaLnBrk="1">
              <a:buClr>
                <a:srgbClr val="F9EFD6"/>
              </a:buClr>
              <a:buSzPct val="60000"/>
              <a:buFont typeface="Helvetica" panose="020B0604020202020204" pitchFamily="34" charset="0"/>
              <a:buBlip>
                <a:blip r:embed="rId3"/>
              </a:buBlip>
              <a:defRPr/>
            </a:pPr>
            <a:r>
              <a:rPr lang="ja-JP" altLang="en-US" sz="2100" u="sng" dirty="0">
                <a:solidFill>
                  <a:srgbClr val="800000"/>
                </a:solidFill>
                <a:latin typeface="ＭＳ Ｐゴシック"/>
                <a:ea typeface="ＭＳ Ｐゴシック"/>
                <a:cs typeface="ＭＳ Ｐゴシック"/>
              </a:rPr>
              <a:t>修了要件と学位</a:t>
            </a:r>
            <a:r>
              <a:rPr lang="ja-JP" altLang="en-US" sz="2100" dirty="0">
                <a:latin typeface="ＭＳ Ｐゴシック"/>
                <a:ea typeface="ＭＳ Ｐゴシック"/>
                <a:cs typeface="ＭＳ Ｐゴシック"/>
              </a:rPr>
              <a:t>　　　　　　　</a:t>
            </a:r>
            <a:endParaRPr lang="en-US" altLang="ja-JP" sz="2100" dirty="0">
              <a:latin typeface="ＭＳ Ｐゴシック"/>
              <a:ea typeface="ＭＳ Ｐゴシック"/>
              <a:cs typeface="ＭＳ Ｐゴシック"/>
            </a:endParaRPr>
          </a:p>
          <a:p>
            <a:pPr eaLnBrk="1">
              <a:spcAft>
                <a:spcPts val="1200"/>
              </a:spcAft>
              <a:buClr>
                <a:srgbClr val="F9EFD6"/>
              </a:buClr>
              <a:buSzPct val="60000"/>
              <a:defRPr/>
            </a:pPr>
            <a:r>
              <a:rPr lang="en-US" altLang="ja-JP" sz="2100" dirty="0">
                <a:latin typeface="ＭＳ Ｐゴシック"/>
                <a:ea typeface="ＭＳ Ｐゴシック"/>
                <a:cs typeface="ＭＳ Ｐゴシック"/>
              </a:rPr>
              <a:t> 2</a:t>
            </a:r>
            <a:r>
              <a:rPr lang="ja-JP" altLang="en-US" sz="2100" dirty="0">
                <a:latin typeface="ＭＳ Ｐゴシック"/>
                <a:ea typeface="ＭＳ Ｐゴシック"/>
                <a:cs typeface="ＭＳ Ｐゴシック"/>
              </a:rPr>
              <a:t>年以上在籍し、</a:t>
            </a:r>
            <a:r>
              <a:rPr lang="en-US" altLang="ja-JP" sz="2100" dirty="0">
                <a:latin typeface="ＭＳ Ｐゴシック"/>
                <a:ea typeface="ＭＳ Ｐゴシック"/>
                <a:cs typeface="ＭＳ Ｐゴシック"/>
              </a:rPr>
              <a:t>60</a:t>
            </a:r>
            <a:r>
              <a:rPr lang="ja-JP" altLang="en-US" sz="2100" dirty="0">
                <a:latin typeface="ＭＳ Ｐゴシック"/>
                <a:ea typeface="ＭＳ Ｐゴシック"/>
                <a:cs typeface="ＭＳ Ｐゴシック"/>
              </a:rPr>
              <a:t>単位以上修得し、必要な研究指導を受けた上，当該修士課程の目的に応じ，修士論文又は特定の課題についての研究の成果の審査及び最終試験に合格すること</a:t>
            </a:r>
            <a:endParaRPr lang="en-US" altLang="ja-JP" sz="2100" dirty="0">
              <a:latin typeface="ＭＳ Ｐゴシック"/>
              <a:ea typeface="ＭＳ Ｐゴシック"/>
              <a:cs typeface="ＭＳ Ｐゴシック"/>
            </a:endParaRPr>
          </a:p>
          <a:p>
            <a:pPr eaLnBrk="1">
              <a:spcAft>
                <a:spcPts val="1200"/>
              </a:spcAft>
              <a:buClr>
                <a:srgbClr val="F9EFD6"/>
              </a:buClr>
              <a:buSzPct val="60000"/>
              <a:defRPr/>
            </a:pPr>
            <a:r>
              <a:rPr lang="ja-JP" altLang="en-US" sz="2100" u="sng" dirty="0">
                <a:solidFill>
                  <a:srgbClr val="800000"/>
                </a:solidFill>
                <a:latin typeface="ＭＳ Ｐゴシック"/>
                <a:ea typeface="ＭＳ Ｐゴシック"/>
                <a:cs typeface="ＭＳ Ｐゴシック"/>
              </a:rPr>
              <a:t>　授業科目と履修方法</a:t>
            </a:r>
            <a:endParaRPr lang="en-US" altLang="ja-JP" sz="2100" u="sng" dirty="0">
              <a:solidFill>
                <a:srgbClr val="800000"/>
              </a:solidFill>
              <a:latin typeface="ＭＳ Ｐゴシック"/>
              <a:ea typeface="ＭＳ Ｐゴシック"/>
              <a:cs typeface="ＭＳ Ｐゴシック"/>
            </a:endParaRPr>
          </a:p>
          <a:p>
            <a:pPr eaLnBrk="1">
              <a:spcAft>
                <a:spcPts val="1200"/>
              </a:spcAft>
              <a:buClr>
                <a:srgbClr val="F9EFD6"/>
              </a:buClr>
              <a:buSzPct val="60000"/>
              <a:defRPr/>
            </a:pPr>
            <a:r>
              <a:rPr lang="ja-JP" altLang="en-US" sz="2100" dirty="0">
                <a:latin typeface="ＭＳ Ｐゴシック"/>
                <a:ea typeface="ＭＳ Ｐゴシック"/>
                <a:cs typeface="ＭＳ Ｐゴシック"/>
              </a:rPr>
              <a:t>各コースの授業科目から</a:t>
            </a:r>
            <a:r>
              <a:rPr lang="en-US" altLang="ja-JP" sz="2100" dirty="0">
                <a:latin typeface="ＭＳ Ｐゴシック"/>
                <a:ea typeface="ＭＳ Ｐゴシック"/>
                <a:cs typeface="ＭＳ Ｐゴシック"/>
              </a:rPr>
              <a:t>46</a:t>
            </a:r>
            <a:r>
              <a:rPr lang="ja-JP" altLang="en-US" sz="2100" dirty="0">
                <a:latin typeface="ＭＳ Ｐゴシック"/>
                <a:ea typeface="ＭＳ Ｐゴシック"/>
                <a:cs typeface="ＭＳ Ｐゴシック"/>
              </a:rPr>
              <a:t>単位（特別研究</a:t>
            </a:r>
            <a:r>
              <a:rPr lang="en-US" altLang="ja-JP" sz="2100" dirty="0">
                <a:latin typeface="ＭＳ Ｐゴシック"/>
                <a:ea typeface="ＭＳ Ｐゴシック"/>
                <a:cs typeface="ＭＳ Ｐゴシック"/>
              </a:rPr>
              <a:t>30</a:t>
            </a:r>
            <a:r>
              <a:rPr lang="ja-JP" altLang="en-US" sz="2100" dirty="0">
                <a:latin typeface="ＭＳ Ｐゴシック"/>
                <a:ea typeface="ＭＳ Ｐゴシック"/>
                <a:cs typeface="ＭＳ Ｐゴシック"/>
              </a:rPr>
              <a:t>単位を含む）以上，大学院教養教育プログラムから</a:t>
            </a:r>
            <a:r>
              <a:rPr lang="en-US" altLang="ja-JP" sz="2100" dirty="0">
                <a:latin typeface="ＭＳ Ｐゴシック"/>
                <a:ea typeface="ＭＳ Ｐゴシック"/>
                <a:cs typeface="ＭＳ Ｐゴシック"/>
              </a:rPr>
              <a:t>4</a:t>
            </a:r>
            <a:r>
              <a:rPr lang="ja-JP" altLang="en-US" sz="2100" dirty="0">
                <a:latin typeface="ＭＳ Ｐゴシック"/>
                <a:ea typeface="ＭＳ Ｐゴシック"/>
                <a:cs typeface="ＭＳ Ｐゴシック"/>
              </a:rPr>
              <a:t>単位以上，自然科学系研究科共通科目から</a:t>
            </a:r>
            <a:r>
              <a:rPr lang="en-US" altLang="ja-JP" sz="2100" dirty="0">
                <a:latin typeface="ＭＳ Ｐゴシック"/>
                <a:ea typeface="ＭＳ Ｐゴシック"/>
                <a:cs typeface="ＭＳ Ｐゴシック"/>
              </a:rPr>
              <a:t>10</a:t>
            </a:r>
            <a:r>
              <a:rPr lang="ja-JP" altLang="en-US" sz="2100" dirty="0">
                <a:latin typeface="ＭＳ Ｐゴシック"/>
                <a:ea typeface="ＭＳ Ｐゴシック"/>
                <a:cs typeface="ＭＳ Ｐゴシック"/>
              </a:rPr>
              <a:t>単位以上，計</a:t>
            </a:r>
            <a:r>
              <a:rPr lang="en-US" altLang="ja-JP" sz="2100" dirty="0">
                <a:latin typeface="ＭＳ Ｐゴシック"/>
                <a:ea typeface="ＭＳ Ｐゴシック"/>
                <a:cs typeface="ＭＳ Ｐゴシック"/>
              </a:rPr>
              <a:t>60</a:t>
            </a:r>
            <a:r>
              <a:rPr lang="ja-JP" altLang="en-US" sz="2100" dirty="0">
                <a:latin typeface="ＭＳ Ｐゴシック"/>
                <a:ea typeface="ＭＳ Ｐゴシック"/>
                <a:cs typeface="ＭＳ Ｐゴシック"/>
              </a:rPr>
              <a:t>単位以上を履修しなければならない。</a:t>
            </a:r>
            <a:endParaRPr lang="ja-JP" altLang="ja-JP" sz="2100" dirty="0">
              <a:latin typeface="ＭＳ Ｐゴシック"/>
              <a:ea typeface="ＭＳ Ｐゴシック"/>
              <a:cs typeface="ＭＳ Ｐゴシック"/>
            </a:endParaRPr>
          </a:p>
          <a:p>
            <a:pPr eaLnBrk="1">
              <a:buClr>
                <a:srgbClr val="F9EFD6"/>
              </a:buClr>
              <a:buSzPct val="60000"/>
              <a:buFontTx/>
              <a:buBlip>
                <a:blip r:embed="rId3"/>
              </a:buBlip>
              <a:defRPr/>
            </a:pPr>
            <a:r>
              <a:rPr lang="ja-JP" altLang="en-US" sz="2100" u="sng" dirty="0">
                <a:solidFill>
                  <a:srgbClr val="800000"/>
                </a:solidFill>
                <a:latin typeface="ＭＳ Ｐゴシック"/>
                <a:ea typeface="ＭＳ Ｐゴシック"/>
                <a:cs typeface="ＭＳ Ｐゴシック"/>
              </a:rPr>
              <a:t>履修手続きについて</a:t>
            </a:r>
            <a:endParaRPr lang="en-US" altLang="ja-JP" sz="2100" u="sng" dirty="0">
              <a:solidFill>
                <a:srgbClr val="800000"/>
              </a:solidFill>
              <a:latin typeface="ＭＳ Ｐゴシック"/>
              <a:ea typeface="ＭＳ Ｐゴシック"/>
              <a:cs typeface="ＭＳ Ｐゴシック"/>
            </a:endParaRPr>
          </a:p>
          <a:p>
            <a:pPr eaLnBrk="1">
              <a:buClr>
                <a:srgbClr val="F9EFD6"/>
              </a:buClr>
              <a:buSzPct val="60000"/>
              <a:defRPr/>
            </a:pPr>
            <a:r>
              <a:rPr lang="en-US" altLang="ja-JP" sz="2100" dirty="0">
                <a:solidFill>
                  <a:srgbClr val="7030A0"/>
                </a:solidFill>
                <a:latin typeface="ＭＳ Ｐゴシック"/>
                <a:ea typeface="ＭＳ Ｐゴシック"/>
                <a:cs typeface="ＭＳ Ｐゴシック"/>
              </a:rPr>
              <a:t>Web</a:t>
            </a:r>
            <a:r>
              <a:rPr lang="ja-JP" altLang="en-US" sz="2100" dirty="0">
                <a:solidFill>
                  <a:srgbClr val="7030A0"/>
                </a:solidFill>
                <a:latin typeface="ＭＳ Ｐゴシック"/>
                <a:ea typeface="ＭＳ Ｐゴシック"/>
                <a:cs typeface="ＭＳ Ｐゴシック"/>
              </a:rPr>
              <a:t>による登録・確認・修正期間　</a:t>
            </a:r>
            <a:r>
              <a:rPr lang="en-US" altLang="ja-JP" sz="2100" dirty="0">
                <a:solidFill>
                  <a:srgbClr val="7030A0"/>
                </a:solidFill>
                <a:latin typeface="ＭＳ Ｐゴシック"/>
                <a:ea typeface="ＭＳ Ｐゴシック"/>
                <a:cs typeface="ＭＳ Ｐゴシック"/>
              </a:rPr>
              <a:t>		</a:t>
            </a:r>
          </a:p>
          <a:p>
            <a:pPr eaLnBrk="1">
              <a:buClr>
                <a:srgbClr val="F9EFD6"/>
              </a:buClr>
              <a:buSzPct val="60000"/>
              <a:defRPr/>
            </a:pPr>
            <a:r>
              <a:rPr lang="ja-JP" altLang="en-US" sz="2100">
                <a:solidFill>
                  <a:srgbClr val="7030A0"/>
                </a:solidFill>
                <a:latin typeface="ＭＳ Ｐゴシック"/>
                <a:ea typeface="ＭＳ Ｐゴシック"/>
                <a:cs typeface="ＭＳ Ｐゴシック"/>
              </a:rPr>
              <a:t>登録</a:t>
            </a:r>
            <a:r>
              <a:rPr lang="ja-JP" altLang="en-US" sz="2100" dirty="0">
                <a:solidFill>
                  <a:srgbClr val="7030A0"/>
                </a:solidFill>
                <a:latin typeface="ＭＳ Ｐゴシック"/>
                <a:ea typeface="ＭＳ Ｐゴシック"/>
                <a:cs typeface="ＭＳ Ｐゴシック"/>
              </a:rPr>
              <a:t>変更申請書</a:t>
            </a:r>
            <a:r>
              <a:rPr lang="en-US" altLang="ja-JP" sz="2100" dirty="0">
                <a:solidFill>
                  <a:srgbClr val="7030A0"/>
                </a:solidFill>
                <a:latin typeface="ＭＳ Ｐゴシック"/>
                <a:ea typeface="ＭＳ Ｐゴシック"/>
                <a:cs typeface="ＭＳ Ｐゴシック"/>
              </a:rPr>
              <a:t>(</a:t>
            </a:r>
            <a:r>
              <a:rPr lang="ja-JP" altLang="en-US" sz="2100" dirty="0">
                <a:solidFill>
                  <a:srgbClr val="7030A0"/>
                </a:solidFill>
                <a:latin typeface="ＭＳ Ｐゴシック"/>
                <a:ea typeface="ＭＳ Ｐゴシック"/>
                <a:cs typeface="ＭＳ Ｐゴシック"/>
              </a:rPr>
              <a:t>文章</a:t>
            </a:r>
            <a:r>
              <a:rPr lang="en-US" altLang="ja-JP" sz="2100" dirty="0">
                <a:solidFill>
                  <a:srgbClr val="7030A0"/>
                </a:solidFill>
                <a:latin typeface="ＭＳ Ｐゴシック"/>
                <a:ea typeface="ＭＳ Ｐゴシック"/>
                <a:cs typeface="ＭＳ Ｐゴシック"/>
              </a:rPr>
              <a:t>)</a:t>
            </a:r>
            <a:r>
              <a:rPr lang="ja-JP" altLang="en-US" sz="2100" dirty="0">
                <a:solidFill>
                  <a:srgbClr val="7030A0"/>
                </a:solidFill>
                <a:latin typeface="ＭＳ Ｐゴシック"/>
                <a:ea typeface="ＭＳ Ｐゴシック"/>
                <a:cs typeface="ＭＳ Ｐゴシック"/>
              </a:rPr>
              <a:t>による修正受付　</a:t>
            </a:r>
            <a:r>
              <a:rPr lang="en-US" altLang="ja-JP" sz="2100" dirty="0">
                <a:solidFill>
                  <a:srgbClr val="7030A0"/>
                </a:solidFill>
                <a:latin typeface="ＭＳ Ｐゴシック"/>
                <a:ea typeface="ＭＳ Ｐゴシック"/>
                <a:cs typeface="ＭＳ Ｐゴシック"/>
              </a:rPr>
              <a:t>	</a:t>
            </a:r>
            <a:endParaRPr lang="en-US" altLang="ja-JP" sz="2100" strike="sngStrike" dirty="0">
              <a:solidFill>
                <a:srgbClr val="7030A0"/>
              </a:solidFill>
              <a:latin typeface="ＭＳ Ｐゴシック"/>
              <a:ea typeface="ＭＳ Ｐゴシック"/>
              <a:cs typeface="ＭＳ Ｐゴシック"/>
            </a:endParaRPr>
          </a:p>
          <a:p>
            <a:pPr eaLnBrk="1">
              <a:buClr>
                <a:srgbClr val="F9EFD6"/>
              </a:buClr>
              <a:buSzPct val="60000"/>
              <a:defRPr/>
            </a:pPr>
            <a:endParaRPr lang="en-US" altLang="ja-JP" sz="2100" strike="sngStrike" dirty="0">
              <a:solidFill>
                <a:srgbClr val="7030A0"/>
              </a:solidFill>
              <a:latin typeface="ＭＳ Ｐゴシック"/>
              <a:ea typeface="ＭＳ Ｐゴシック"/>
              <a:cs typeface="ＭＳ Ｐゴシック"/>
            </a:endParaRPr>
          </a:p>
          <a:p>
            <a:pPr eaLnBrk="1">
              <a:spcAft>
                <a:spcPts val="600"/>
              </a:spcAft>
              <a:buClr>
                <a:srgbClr val="F9EFD6"/>
              </a:buClr>
              <a:buSzPct val="60000"/>
              <a:defRPr/>
            </a:pPr>
            <a:r>
              <a:rPr lang="en-US" altLang="ja-JP" sz="2100" dirty="0">
                <a:latin typeface="ＭＳ Ｐゴシック"/>
                <a:ea typeface="ＭＳ Ｐゴシック"/>
                <a:cs typeface="ＭＳ Ｐゴシック"/>
              </a:rPr>
              <a:t>▶</a:t>
            </a:r>
            <a:r>
              <a:rPr lang="ja-JP" altLang="en-US" sz="2100" dirty="0">
                <a:latin typeface="ＭＳ Ｐゴシック"/>
                <a:ea typeface="ＭＳ Ｐゴシック"/>
                <a:cs typeface="ＭＳ Ｐゴシック"/>
              </a:rPr>
              <a:t>集中講義は</a:t>
            </a:r>
            <a:r>
              <a:rPr lang="ja-JP" altLang="en-US" sz="2100" b="1" dirty="0">
                <a:solidFill>
                  <a:srgbClr val="800000"/>
                </a:solidFill>
                <a:latin typeface="ＭＳ Ｐゴシック"/>
                <a:ea typeface="ＭＳ Ｐゴシック"/>
                <a:cs typeface="ＭＳ Ｐゴシック"/>
              </a:rPr>
              <a:t>別途登録</a:t>
            </a:r>
            <a:endParaRPr lang="en-US" altLang="ja-JP" sz="2100" b="1" dirty="0">
              <a:solidFill>
                <a:srgbClr val="800000"/>
              </a:solidFill>
              <a:latin typeface="ＭＳ Ｐゴシック"/>
              <a:ea typeface="ＭＳ Ｐゴシック"/>
              <a:cs typeface="ＭＳ Ｐゴシック"/>
            </a:endParaRPr>
          </a:p>
          <a:p>
            <a:pPr eaLnBrk="1">
              <a:buClr>
                <a:srgbClr val="F9EFD6"/>
              </a:buClr>
              <a:buSzPct val="60000"/>
              <a:defRPr/>
            </a:pPr>
            <a:r>
              <a:rPr lang="ja-JP" altLang="en-US" sz="2100" dirty="0">
                <a:latin typeface="ＭＳ Ｐゴシック"/>
                <a:ea typeface="ＭＳ Ｐゴシック"/>
                <a:cs typeface="ＭＳ Ｐゴシック"/>
              </a:rPr>
              <a:t>　　</a:t>
            </a:r>
            <a:endParaRPr lang="ja-JP" altLang="ja-JP" sz="2100" dirty="0">
              <a:latin typeface="ＭＳ Ｐゴシック"/>
              <a:ea typeface="ＭＳ Ｐゴシック"/>
              <a:cs typeface="ＭＳ Ｐゴシック"/>
            </a:endParaRPr>
          </a:p>
        </p:txBody>
      </p:sp>
      <p:sp>
        <p:nvSpPr>
          <p:cNvPr id="6147" name="AutoShape 2">
            <a:extLst>
              <a:ext uri="{FF2B5EF4-FFF2-40B4-BE49-F238E27FC236}">
                <a16:creationId xmlns:a16="http://schemas.microsoft.com/office/drawing/2014/main" id="{1F62704D-FA1D-9648-808B-2E76C84FB192}"/>
              </a:ext>
            </a:extLst>
          </p:cNvPr>
          <p:cNvSpPr>
            <a:spLocks/>
          </p:cNvSpPr>
          <p:nvPr/>
        </p:nvSpPr>
        <p:spPr bwMode="auto">
          <a:xfrm>
            <a:off x="153988" y="152401"/>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dirty="0">
                <a:solidFill>
                  <a:srgbClr val="0000FF"/>
                </a:solidFill>
                <a:latin typeface="ヒラギノ角ゴ Pro W6" charset="-128"/>
                <a:ea typeface="ヒラギノ角ゴ Pro W6" charset="-128"/>
              </a:rPr>
              <a:t>研究指導，履修要件，履修方法について</a:t>
            </a:r>
            <a:endParaRPr kumimoji="0" lang="ja-JP" altLang="ja-JP" dirty="0">
              <a:solidFill>
                <a:srgbClr val="0000FF"/>
              </a:solidFill>
              <a:latin typeface="ヒラギノ角ゴ Pro W6" charset="-128"/>
              <a:ea typeface="ヒラギノ角ゴ Pro W6" charset="-128"/>
            </a:endParaRPr>
          </a:p>
        </p:txBody>
      </p:sp>
      <p:sp>
        <p:nvSpPr>
          <p:cNvPr id="8195" name="AutoShape 3">
            <a:extLst>
              <a:ext uri="{FF2B5EF4-FFF2-40B4-BE49-F238E27FC236}">
                <a16:creationId xmlns:a16="http://schemas.microsoft.com/office/drawing/2014/main" id="{AE169A46-CC2B-EA4E-B38C-96AC24DA8056}"/>
              </a:ext>
            </a:extLst>
          </p:cNvPr>
          <p:cNvSpPr>
            <a:spLocks/>
          </p:cNvSpPr>
          <p:nvPr/>
        </p:nvSpPr>
        <p:spPr bwMode="auto">
          <a:xfrm>
            <a:off x="8839200" y="6540500"/>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91501A4B-801A-854E-BBD5-E253823A3083}" type="slidenum">
              <a:rPr lang="en-US" altLang="ja-JP" sz="1200">
                <a:ea typeface="ＭＳ Ｐゴシック" panose="020B0600070205080204" pitchFamily="34" charset="-128"/>
              </a:rPr>
              <a:pPr algn="ctr" eaLnBrk="1"/>
              <a:t>5</a:t>
            </a:fld>
            <a:endParaRPr lang="ja-JP" altLang="ja-JP">
              <a:ea typeface="ＭＳ Ｐゴシック" panose="020B0600070205080204" pitchFamily="34" charset="-128"/>
            </a:endParaRPr>
          </a:p>
        </p:txBody>
      </p:sp>
      <p:sp>
        <p:nvSpPr>
          <p:cNvPr id="2" name="テキスト ボックス 1">
            <a:extLst>
              <a:ext uri="{FF2B5EF4-FFF2-40B4-BE49-F238E27FC236}">
                <a16:creationId xmlns:a16="http://schemas.microsoft.com/office/drawing/2014/main" id="{693271FD-510A-DE45-B4CE-3B253A2F447B}"/>
              </a:ext>
            </a:extLst>
          </p:cNvPr>
          <p:cNvSpPr txBox="1"/>
          <p:nvPr/>
        </p:nvSpPr>
        <p:spPr>
          <a:xfrm>
            <a:off x="4932040" y="5965398"/>
            <a:ext cx="3775393" cy="523220"/>
          </a:xfrm>
          <a:prstGeom prst="rect">
            <a:avLst/>
          </a:prstGeom>
          <a:solidFill>
            <a:srgbClr val="FFC000"/>
          </a:solidFill>
        </p:spPr>
        <p:txBody>
          <a:bodyPr wrap="none" rtlCol="0">
            <a:spAutoFit/>
          </a:bodyPr>
          <a:lstStyle/>
          <a:p>
            <a:r>
              <a:rPr kumimoji="1" lang="ja-JP" altLang="en-US"/>
              <a:t>履修案内２ページ参照</a:t>
            </a:r>
          </a:p>
        </p:txBody>
      </p:sp>
    </p:spTree>
    <p:extLst>
      <p:ext uri="{BB962C8B-B14F-4D97-AF65-F5344CB8AC3E}">
        <p14:creationId xmlns:p14="http://schemas.microsoft.com/office/powerpoint/2010/main" val="1108570611"/>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3">
            <a:extLst>
              <a:ext uri="{FF2B5EF4-FFF2-40B4-BE49-F238E27FC236}">
                <a16:creationId xmlns:a16="http://schemas.microsoft.com/office/drawing/2014/main" id="{93F76BA3-DDC6-C84C-8939-459E908687F7}"/>
              </a:ext>
            </a:extLst>
          </p:cNvPr>
          <p:cNvSpPr>
            <a:spLocks/>
          </p:cNvSpPr>
          <p:nvPr/>
        </p:nvSpPr>
        <p:spPr bwMode="auto">
          <a:xfrm>
            <a:off x="8839200" y="6370638"/>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4737665E-2577-8942-BFA0-4EDFFBBE1281}" type="slidenum">
              <a:rPr lang="en-US" altLang="ja-JP" sz="1200">
                <a:ea typeface="ＭＳ Ｐゴシック" panose="020B0600070205080204" pitchFamily="34" charset="-128"/>
              </a:rPr>
              <a:pPr algn="ctr" eaLnBrk="1"/>
              <a:t>6</a:t>
            </a:fld>
            <a:endParaRPr lang="ja-JP" altLang="ja-JP">
              <a:ea typeface="ＭＳ Ｐゴシック" panose="020B0600070205080204" pitchFamily="34" charset="-128"/>
            </a:endParaRPr>
          </a:p>
        </p:txBody>
      </p:sp>
      <p:sp>
        <p:nvSpPr>
          <p:cNvPr id="9218" name="AutoShape 1">
            <a:extLst>
              <a:ext uri="{FF2B5EF4-FFF2-40B4-BE49-F238E27FC236}">
                <a16:creationId xmlns:a16="http://schemas.microsoft.com/office/drawing/2014/main" id="{DC0F02C6-DBF3-734D-B698-6C4DF2FA940C}"/>
              </a:ext>
            </a:extLst>
          </p:cNvPr>
          <p:cNvSpPr>
            <a:spLocks/>
          </p:cNvSpPr>
          <p:nvPr/>
        </p:nvSpPr>
        <p:spPr bwMode="auto">
          <a:xfrm>
            <a:off x="2681288" y="5864225"/>
            <a:ext cx="8439150" cy="1860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0" tIns="0" rIns="0" bIns="0" anchor="ctr"/>
          <a:lstStyle/>
          <a:p>
            <a:endParaRPr lang="ja-JP" altLang="en-US"/>
          </a:p>
        </p:txBody>
      </p:sp>
      <p:sp>
        <p:nvSpPr>
          <p:cNvPr id="4" name="正方形/長方形 3">
            <a:extLst>
              <a:ext uri="{FF2B5EF4-FFF2-40B4-BE49-F238E27FC236}">
                <a16:creationId xmlns:a16="http://schemas.microsoft.com/office/drawing/2014/main" id="{73ED7038-D3F8-284E-BFFD-0554E3A8122D}"/>
              </a:ext>
            </a:extLst>
          </p:cNvPr>
          <p:cNvSpPr/>
          <p:nvPr/>
        </p:nvSpPr>
        <p:spPr>
          <a:xfrm>
            <a:off x="386535" y="863715"/>
            <a:ext cx="8588375" cy="5016758"/>
          </a:xfrm>
          <a:prstGeom prst="rect">
            <a:avLst/>
          </a:prstGeom>
        </p:spPr>
        <p:txBody>
          <a:bodyPr>
            <a:spAutoFit/>
          </a:bodyPr>
          <a:lstStyle/>
          <a:p>
            <a:pPr eaLnBrk="1">
              <a:spcAft>
                <a:spcPts val="1200"/>
              </a:spcAft>
              <a:buClr>
                <a:srgbClr val="F9EFD6"/>
              </a:buClr>
              <a:buSzPct val="60000"/>
              <a:defRPr/>
            </a:pPr>
            <a:r>
              <a:rPr lang="ja-JP" altLang="en-US" sz="2000" dirty="0">
                <a:solidFill>
                  <a:srgbClr val="C00000"/>
                </a:solidFill>
                <a:latin typeface="ＭＳ Ｐゴシック"/>
                <a:ea typeface="ＭＳ Ｐゴシック"/>
                <a:cs typeface="ＭＳ Ｐゴシック"/>
              </a:rPr>
              <a:t>必修３単位</a:t>
            </a:r>
            <a:r>
              <a:rPr lang="ja-JP" altLang="en-US" sz="2000" dirty="0">
                <a:latin typeface="ＭＳ Ｐゴシック"/>
                <a:ea typeface="ＭＳ Ｐゴシック"/>
                <a:cs typeface="ＭＳ Ｐゴシック"/>
              </a:rPr>
              <a:t>＋</a:t>
            </a:r>
            <a:r>
              <a:rPr lang="ja-JP" altLang="en-US" sz="2000" dirty="0">
                <a:solidFill>
                  <a:schemeClr val="accent2"/>
                </a:solidFill>
                <a:latin typeface="ＭＳ Ｐゴシック"/>
                <a:ea typeface="ＭＳ Ｐゴシック"/>
                <a:cs typeface="ＭＳ Ｐゴシック"/>
              </a:rPr>
              <a:t>選択１単位</a:t>
            </a:r>
            <a:r>
              <a:rPr lang="en-US" altLang="ja-JP" sz="2000" dirty="0">
                <a:latin typeface="ＭＳ Ｐゴシック"/>
                <a:ea typeface="ＭＳ Ｐゴシック"/>
                <a:cs typeface="ＭＳ Ｐゴシック"/>
              </a:rPr>
              <a:t>=</a:t>
            </a:r>
            <a:r>
              <a:rPr lang="ja-JP" altLang="en-US" sz="2000" dirty="0">
                <a:latin typeface="ＭＳ Ｐゴシック"/>
                <a:ea typeface="ＭＳ Ｐゴシック"/>
                <a:cs typeface="ＭＳ Ｐゴシック"/>
              </a:rPr>
              <a:t>４単位以上を修得（１科目１単位，半期）</a:t>
            </a:r>
            <a:endParaRPr lang="en-US" altLang="ja-JP" sz="2000" dirty="0">
              <a:latin typeface="ＭＳ Ｐゴシック"/>
              <a:ea typeface="ＭＳ Ｐゴシック"/>
              <a:cs typeface="ＭＳ Ｐゴシック"/>
            </a:endParaRPr>
          </a:p>
          <a:p>
            <a:pPr eaLnBrk="1">
              <a:spcAft>
                <a:spcPts val="1200"/>
              </a:spcAft>
              <a:buClr>
                <a:srgbClr val="F9EFD6"/>
              </a:buClr>
              <a:buSzPct val="60000"/>
              <a:defRPr/>
            </a:pPr>
            <a:endParaRPr lang="en-US" altLang="ja-JP" sz="2000" dirty="0">
              <a:latin typeface="ＭＳ Ｐゴシック"/>
              <a:ea typeface="ＭＳ Ｐゴシック"/>
              <a:cs typeface="ＭＳ Ｐゴシック"/>
            </a:endParaRPr>
          </a:p>
          <a:p>
            <a:pPr eaLnBrk="1">
              <a:spcAft>
                <a:spcPts val="1200"/>
              </a:spcAft>
              <a:buClr>
                <a:srgbClr val="F9EFD6"/>
              </a:buClr>
              <a:buSzPct val="60000"/>
              <a:defRPr/>
            </a:pPr>
            <a:r>
              <a:rPr lang="ja-JP" altLang="en-US" sz="2000" b="1" dirty="0">
                <a:solidFill>
                  <a:srgbClr val="C00000"/>
                </a:solidFill>
                <a:latin typeface="ＭＳ Ｐゴシック"/>
                <a:ea typeface="ＭＳ Ｐゴシック"/>
                <a:cs typeface="ＭＳ Ｐゴシック"/>
              </a:rPr>
              <a:t>必修科目：前期：情報セキュリティ特論，研究・職業倫理特論</a:t>
            </a:r>
            <a:endParaRPr lang="en-US" altLang="ja-JP" sz="2000" b="1" dirty="0">
              <a:solidFill>
                <a:srgbClr val="C00000"/>
              </a:solidFill>
              <a:latin typeface="ＭＳ Ｐゴシック"/>
              <a:ea typeface="ＭＳ Ｐゴシック"/>
              <a:cs typeface="ＭＳ Ｐゴシック"/>
            </a:endParaRPr>
          </a:p>
          <a:p>
            <a:pPr eaLnBrk="1">
              <a:spcAft>
                <a:spcPts val="1200"/>
              </a:spcAft>
              <a:buClr>
                <a:srgbClr val="F9EFD6"/>
              </a:buClr>
              <a:buSzPct val="60000"/>
              <a:defRPr/>
            </a:pPr>
            <a:r>
              <a:rPr lang="ja-JP" altLang="en-US" sz="2000" b="1" dirty="0">
                <a:solidFill>
                  <a:srgbClr val="C00000"/>
                </a:solidFill>
                <a:latin typeface="ＭＳ Ｐゴシック"/>
                <a:ea typeface="ＭＳ Ｐゴシック"/>
                <a:cs typeface="ＭＳ Ｐゴシック"/>
              </a:rPr>
              <a:t>　　　　　後期：データサイエンス特論</a:t>
            </a:r>
            <a:endParaRPr lang="en-US" altLang="ja-JP" sz="2000" b="1" dirty="0">
              <a:solidFill>
                <a:srgbClr val="C00000"/>
              </a:solidFill>
              <a:latin typeface="ＭＳ Ｐゴシック"/>
              <a:ea typeface="ＭＳ Ｐゴシック"/>
              <a:cs typeface="ＭＳ Ｐゴシック"/>
            </a:endParaRPr>
          </a:p>
          <a:p>
            <a:pPr eaLnBrk="1">
              <a:spcAft>
                <a:spcPts val="1200"/>
              </a:spcAft>
              <a:buClr>
                <a:srgbClr val="F9EFD6"/>
              </a:buClr>
              <a:buSzPct val="60000"/>
              <a:defRPr/>
            </a:pPr>
            <a:r>
              <a:rPr lang="ja-JP" altLang="en-US" sz="2000" b="1" dirty="0">
                <a:solidFill>
                  <a:srgbClr val="009900"/>
                </a:solidFill>
                <a:latin typeface="ＭＳ Ｐゴシック"/>
                <a:ea typeface="ＭＳ Ｐゴシック"/>
                <a:cs typeface="ＭＳ Ｐゴシック"/>
              </a:rPr>
              <a:t>抽選対象科目：前期　　・学術英語特論　　・キャリアデザイン特論　</a:t>
            </a:r>
          </a:p>
          <a:p>
            <a:pPr eaLnBrk="1">
              <a:spcAft>
                <a:spcPts val="1200"/>
              </a:spcAft>
              <a:buClr>
                <a:srgbClr val="F9EFD6"/>
              </a:buClr>
              <a:buSzPct val="60000"/>
              <a:defRPr/>
            </a:pPr>
            <a:r>
              <a:rPr lang="ja-JP" altLang="en-US" sz="2000" b="1" dirty="0">
                <a:solidFill>
                  <a:srgbClr val="7030A0"/>
                </a:solidFill>
                <a:latin typeface="ＭＳ Ｐゴシック"/>
                <a:ea typeface="ＭＳ Ｐゴシック"/>
                <a:cs typeface="ＭＳ Ｐゴシック"/>
              </a:rPr>
              <a:t>　</a:t>
            </a:r>
            <a:endParaRPr lang="en-US" altLang="ja-JP" sz="2000" b="1" dirty="0">
              <a:solidFill>
                <a:srgbClr val="7030A0"/>
              </a:solidFill>
              <a:latin typeface="ＭＳ Ｐゴシック"/>
              <a:ea typeface="ＭＳ Ｐゴシック"/>
              <a:cs typeface="ＭＳ Ｐゴシック"/>
            </a:endParaRPr>
          </a:p>
          <a:p>
            <a:pPr eaLnBrk="1">
              <a:spcAft>
                <a:spcPts val="1200"/>
              </a:spcAft>
              <a:buClr>
                <a:srgbClr val="F9EFD6"/>
              </a:buClr>
              <a:buSzPct val="60000"/>
              <a:defRPr/>
            </a:pPr>
            <a:r>
              <a:rPr lang="ja-JP" altLang="en-US" sz="2000" b="1" dirty="0">
                <a:solidFill>
                  <a:srgbClr val="7030A0"/>
                </a:solidFill>
                <a:latin typeface="ＭＳ Ｐゴシック"/>
                <a:ea typeface="ＭＳ Ｐゴシック"/>
                <a:cs typeface="ＭＳ Ｐゴシック"/>
              </a:rPr>
              <a:t>　　</a:t>
            </a:r>
            <a:r>
              <a:rPr lang="ja-JP" altLang="en-US" sz="2000" dirty="0">
                <a:solidFill>
                  <a:schemeClr val="tx1"/>
                </a:solidFill>
                <a:latin typeface="ＭＳ Ｐゴシック"/>
                <a:ea typeface="ＭＳ Ｐゴシック"/>
                <a:cs typeface="ＭＳ Ｐゴシック"/>
              </a:rPr>
              <a:t>大学院教養教育科目履修希望を</a:t>
            </a:r>
            <a:r>
              <a:rPr lang="en-US" altLang="ja-JP" sz="2000" dirty="0">
                <a:solidFill>
                  <a:schemeClr val="tx1"/>
                </a:solidFill>
                <a:latin typeface="ＭＳ Ｐゴシック"/>
                <a:ea typeface="ＭＳ Ｐゴシック"/>
                <a:cs typeface="ＭＳ Ｐゴシック"/>
              </a:rPr>
              <a:t>web</a:t>
            </a:r>
            <a:r>
              <a:rPr lang="ja-JP" altLang="en-US" sz="2000" dirty="0">
                <a:solidFill>
                  <a:schemeClr val="tx1"/>
                </a:solidFill>
                <a:latin typeface="ＭＳ Ｐゴシック"/>
                <a:ea typeface="ＭＳ Ｐゴシック"/>
                <a:cs typeface="ＭＳ Ｐゴシック"/>
              </a:rPr>
              <a:t>申請　　４月</a:t>
            </a:r>
            <a:r>
              <a:rPr lang="en-US" altLang="ja-JP" sz="2000" dirty="0">
                <a:solidFill>
                  <a:schemeClr val="tx1"/>
                </a:solidFill>
                <a:latin typeface="ＭＳ Ｐゴシック"/>
                <a:ea typeface="ＭＳ Ｐゴシック"/>
                <a:cs typeface="ＭＳ Ｐゴシック"/>
              </a:rPr>
              <a:t>20</a:t>
            </a:r>
            <a:r>
              <a:rPr lang="ja-JP" altLang="en-US" sz="2000" dirty="0">
                <a:solidFill>
                  <a:schemeClr val="tx1"/>
                </a:solidFill>
                <a:latin typeface="ＭＳ Ｐゴシック"/>
                <a:ea typeface="ＭＳ Ｐゴシック"/>
                <a:cs typeface="ＭＳ Ｐゴシック"/>
              </a:rPr>
              <a:t>日（月）午前９時まで</a:t>
            </a:r>
          </a:p>
          <a:p>
            <a:pPr eaLnBrk="1">
              <a:spcAft>
                <a:spcPts val="1200"/>
              </a:spcAft>
              <a:buClr>
                <a:srgbClr val="F9EFD6"/>
              </a:buClr>
              <a:buSzPct val="60000"/>
              <a:defRPr/>
            </a:pPr>
            <a:r>
              <a:rPr lang="ja-JP" altLang="en-US" sz="2000" dirty="0">
                <a:solidFill>
                  <a:schemeClr val="tx1"/>
                </a:solidFill>
                <a:latin typeface="ＭＳ Ｐゴシック"/>
                <a:ea typeface="ＭＳ Ｐゴシック"/>
                <a:cs typeface="ＭＳ Ｐゴシック"/>
              </a:rPr>
              <a:t>　　　　　抽選結果の掲示　４月</a:t>
            </a:r>
            <a:r>
              <a:rPr lang="en-US" altLang="ja-JP" sz="2000" dirty="0">
                <a:solidFill>
                  <a:schemeClr val="tx1"/>
                </a:solidFill>
                <a:latin typeface="ＭＳ Ｐゴシック"/>
                <a:ea typeface="ＭＳ Ｐゴシック"/>
                <a:cs typeface="ＭＳ Ｐゴシック"/>
              </a:rPr>
              <a:t>20</a:t>
            </a:r>
            <a:r>
              <a:rPr lang="ja-JP" altLang="en-US" sz="2000" dirty="0">
                <a:solidFill>
                  <a:schemeClr val="tx1"/>
                </a:solidFill>
                <a:latin typeface="ＭＳ Ｐゴシック"/>
                <a:ea typeface="ＭＳ Ｐゴシック"/>
                <a:cs typeface="ＭＳ Ｐゴシック"/>
              </a:rPr>
              <a:t>日（月）１５時予定</a:t>
            </a:r>
          </a:p>
          <a:p>
            <a:pPr eaLnBrk="1">
              <a:spcAft>
                <a:spcPts val="1200"/>
              </a:spcAft>
              <a:buClr>
                <a:srgbClr val="F9EFD6"/>
              </a:buClr>
              <a:buSzPct val="60000"/>
              <a:defRPr/>
            </a:pPr>
            <a:r>
              <a:rPr lang="ja-JP" altLang="en-US" sz="2000" dirty="0">
                <a:solidFill>
                  <a:schemeClr val="tx1"/>
                </a:solidFill>
                <a:latin typeface="ＭＳ Ｐゴシック"/>
                <a:ea typeface="ＭＳ Ｐゴシック"/>
                <a:cs typeface="ＭＳ Ｐゴシック"/>
              </a:rPr>
              <a:t>　　　　　追加履修　４月</a:t>
            </a:r>
            <a:r>
              <a:rPr lang="en-US" altLang="ja-JP" sz="2000" dirty="0">
                <a:solidFill>
                  <a:schemeClr val="tx1"/>
                </a:solidFill>
                <a:latin typeface="ＭＳ Ｐゴシック"/>
                <a:ea typeface="ＭＳ Ｐゴシック"/>
                <a:cs typeface="ＭＳ Ｐゴシック"/>
              </a:rPr>
              <a:t>21</a:t>
            </a:r>
            <a:r>
              <a:rPr lang="ja-JP" altLang="en-US" sz="2000" dirty="0">
                <a:solidFill>
                  <a:schemeClr val="tx1"/>
                </a:solidFill>
                <a:latin typeface="ＭＳ Ｐゴシック"/>
                <a:ea typeface="ＭＳ Ｐゴシック"/>
                <a:cs typeface="ＭＳ Ｐゴシック"/>
              </a:rPr>
              <a:t>日（火）～４月</a:t>
            </a:r>
            <a:r>
              <a:rPr lang="en-US" altLang="ja-JP" sz="2000" dirty="0">
                <a:solidFill>
                  <a:schemeClr val="tx1"/>
                </a:solidFill>
                <a:latin typeface="ＭＳ Ｐゴシック"/>
                <a:ea typeface="ＭＳ Ｐゴシック"/>
                <a:cs typeface="ＭＳ Ｐゴシック"/>
              </a:rPr>
              <a:t>27</a:t>
            </a:r>
            <a:r>
              <a:rPr lang="ja-JP" altLang="en-US" sz="2000" dirty="0">
                <a:solidFill>
                  <a:schemeClr val="tx1"/>
                </a:solidFill>
                <a:latin typeface="ＭＳ Ｐゴシック"/>
                <a:ea typeface="ＭＳ Ｐゴシック"/>
                <a:cs typeface="ＭＳ Ｐゴシック"/>
              </a:rPr>
              <a:t>日（月）</a:t>
            </a:r>
          </a:p>
          <a:p>
            <a:pPr eaLnBrk="1">
              <a:spcAft>
                <a:spcPts val="1200"/>
              </a:spcAft>
              <a:buClr>
                <a:srgbClr val="F9EFD6"/>
              </a:buClr>
              <a:buSzPct val="60000"/>
              <a:defRPr/>
            </a:pPr>
            <a:r>
              <a:rPr lang="ja-JP" altLang="en-US" sz="2000" dirty="0">
                <a:solidFill>
                  <a:schemeClr val="tx1"/>
                </a:solidFill>
                <a:latin typeface="ＭＳ Ｐゴシック"/>
                <a:ea typeface="ＭＳ Ｐゴシック"/>
                <a:cs typeface="ＭＳ Ｐゴシック"/>
              </a:rPr>
              <a:t>　　　</a:t>
            </a:r>
            <a:r>
              <a:rPr lang="en-US" altLang="ja-JP" sz="2000" dirty="0">
                <a:solidFill>
                  <a:schemeClr val="tx1"/>
                </a:solidFill>
                <a:latin typeface="ＭＳ Ｐゴシック"/>
                <a:ea typeface="ＭＳ Ｐゴシック"/>
                <a:cs typeface="ＭＳ Ｐゴシック"/>
              </a:rPr>
              <a:t>※</a:t>
            </a:r>
            <a:r>
              <a:rPr lang="ja-JP" altLang="en-US" sz="2000" dirty="0">
                <a:solidFill>
                  <a:schemeClr val="tx1"/>
                </a:solidFill>
                <a:latin typeface="ＭＳ Ｐゴシック"/>
                <a:ea typeface="ＭＳ Ｐゴシック"/>
                <a:cs typeface="ＭＳ Ｐゴシック"/>
              </a:rPr>
              <a:t>抽選の結果，定員に空きのある科目について追加履修ができます。</a:t>
            </a:r>
          </a:p>
          <a:p>
            <a:pPr eaLnBrk="1">
              <a:spcAft>
                <a:spcPts val="1200"/>
              </a:spcAft>
              <a:buClr>
                <a:srgbClr val="F9EFD6"/>
              </a:buClr>
              <a:buSzPct val="60000"/>
              <a:defRPr/>
            </a:pPr>
            <a:r>
              <a:rPr lang="ja-JP" altLang="en-US" sz="2000" dirty="0">
                <a:solidFill>
                  <a:schemeClr val="tx1"/>
                </a:solidFill>
                <a:latin typeface="ＭＳ Ｐゴシック"/>
                <a:ea typeface="ＭＳ Ｐゴシック"/>
                <a:cs typeface="ＭＳ Ｐゴシック"/>
              </a:rPr>
              <a:t>　　　</a:t>
            </a:r>
            <a:r>
              <a:rPr lang="en-US" altLang="ja-JP" sz="2000" dirty="0">
                <a:solidFill>
                  <a:schemeClr val="tx1"/>
                </a:solidFill>
                <a:latin typeface="ＭＳ Ｐゴシック"/>
                <a:ea typeface="ＭＳ Ｐゴシック"/>
                <a:cs typeface="ＭＳ Ｐゴシック"/>
              </a:rPr>
              <a:t>※</a:t>
            </a:r>
            <a:r>
              <a:rPr lang="ja-JP" altLang="en-US" sz="2000" dirty="0">
                <a:solidFill>
                  <a:schemeClr val="tx1"/>
                </a:solidFill>
                <a:latin typeface="ＭＳ Ｐゴシック"/>
                <a:ea typeface="ＭＳ Ｐゴシック"/>
                <a:cs typeface="ＭＳ Ｐゴシック"/>
              </a:rPr>
              <a:t>追加履修は先着順です。ライブキャンパスから各自で行ってください。</a:t>
            </a:r>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153988" y="152401"/>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大学院教養教育プログラム</a:t>
            </a:r>
            <a:endParaRPr kumimoji="0" lang="ja-JP" altLang="ja-JP" sz="3200" dirty="0">
              <a:solidFill>
                <a:srgbClr val="0000FF"/>
              </a:solidFill>
              <a:latin typeface="ヒラギノ角ゴ Pro W6" charset="-128"/>
              <a:ea typeface="ヒラギノ角ゴ Pro W6" charset="-128"/>
            </a:endParaRPr>
          </a:p>
        </p:txBody>
      </p:sp>
      <p:sp>
        <p:nvSpPr>
          <p:cNvPr id="6" name="テキスト ボックス 5">
            <a:extLst>
              <a:ext uri="{FF2B5EF4-FFF2-40B4-BE49-F238E27FC236}">
                <a16:creationId xmlns:a16="http://schemas.microsoft.com/office/drawing/2014/main" id="{A12E442B-F74A-C84E-AC87-39B74014EB11}"/>
              </a:ext>
            </a:extLst>
          </p:cNvPr>
          <p:cNvSpPr txBox="1"/>
          <p:nvPr/>
        </p:nvSpPr>
        <p:spPr>
          <a:xfrm>
            <a:off x="4142032" y="6144280"/>
            <a:ext cx="4249881" cy="523220"/>
          </a:xfrm>
          <a:prstGeom prst="rect">
            <a:avLst/>
          </a:prstGeom>
          <a:solidFill>
            <a:srgbClr val="FFC000"/>
          </a:solidFill>
        </p:spPr>
        <p:txBody>
          <a:bodyPr wrap="none" rtlCol="0">
            <a:spAutoFit/>
          </a:bodyPr>
          <a:lstStyle/>
          <a:p>
            <a:r>
              <a:rPr kumimoji="1" lang="ja-JP" altLang="en-US"/>
              <a:t>履修案内</a:t>
            </a:r>
            <a:r>
              <a:rPr kumimoji="1" lang="en-US" altLang="ja-JP" dirty="0"/>
              <a:t>47-48</a:t>
            </a:r>
            <a:r>
              <a:rPr kumimoji="1" lang="ja-JP" altLang="en-US"/>
              <a:t>ページ参照</a:t>
            </a:r>
          </a:p>
        </p:txBody>
      </p:sp>
    </p:spTree>
    <p:extLst>
      <p:ext uri="{BB962C8B-B14F-4D97-AF65-F5344CB8AC3E}">
        <p14:creationId xmlns:p14="http://schemas.microsoft.com/office/powerpoint/2010/main" val="2753456738"/>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7EBE21F3-AE55-5B41-AC1F-D23570975362}"/>
              </a:ext>
            </a:extLst>
          </p:cNvPr>
          <p:cNvSpPr>
            <a:spLocks/>
          </p:cNvSpPr>
          <p:nvPr/>
        </p:nvSpPr>
        <p:spPr bwMode="auto">
          <a:xfrm>
            <a:off x="476545" y="863715"/>
            <a:ext cx="8325925" cy="585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38100" tIns="38100" rIns="38100" bIns="38100" anchor="ctr"/>
          <a:lstStyle>
            <a:lvl1pPr>
              <a:defRPr sz="2800">
                <a:solidFill>
                  <a:srgbClr val="000000"/>
                </a:solidFill>
                <a:latin typeface="Gill Sans" charset="0"/>
                <a:ea typeface="Gill Sans" charset="0"/>
                <a:cs typeface="Gill Sans" charset="0"/>
                <a:sym typeface="Gill Sans" charset="0"/>
              </a:defRPr>
            </a:lvl1pPr>
            <a:lvl2pPr marL="37931725" indent="-37474525">
              <a:defRPr sz="2800">
                <a:solidFill>
                  <a:srgbClr val="000000"/>
                </a:solidFill>
                <a:latin typeface="Gill Sans" charset="0"/>
                <a:ea typeface="Gill Sans" charset="0"/>
                <a:cs typeface="Gill Sans" charset="0"/>
                <a:sym typeface="Gill Sans" charset="0"/>
              </a:defRPr>
            </a:lvl2pPr>
            <a:lvl3pPr>
              <a:defRPr sz="2800">
                <a:solidFill>
                  <a:srgbClr val="000000"/>
                </a:solidFill>
                <a:latin typeface="Gill Sans" charset="0"/>
                <a:ea typeface="Gill Sans" charset="0"/>
                <a:cs typeface="Gill Sans" charset="0"/>
                <a:sym typeface="Gill Sans" charset="0"/>
              </a:defRPr>
            </a:lvl3pPr>
            <a:lvl4pPr>
              <a:defRPr sz="2800">
                <a:solidFill>
                  <a:srgbClr val="000000"/>
                </a:solidFill>
                <a:latin typeface="Gill Sans" charset="0"/>
                <a:ea typeface="Gill Sans" charset="0"/>
                <a:cs typeface="Gill Sans" charset="0"/>
                <a:sym typeface="Gill Sans" charset="0"/>
              </a:defRPr>
            </a:lvl4pPr>
            <a:lvl5pPr>
              <a:defRPr sz="2800">
                <a:solidFill>
                  <a:srgbClr val="000000"/>
                </a:solidFill>
                <a:latin typeface="Gill Sans" charset="0"/>
                <a:ea typeface="Gill Sans" charset="0"/>
                <a:cs typeface="Gill Sans" charset="0"/>
                <a:sym typeface="Gill Sans" charset="0"/>
              </a:defRPr>
            </a:lvl5pPr>
            <a:lvl6pPr marL="15240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6pPr>
            <a:lvl7pPr marL="19812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7pPr>
            <a:lvl8pPr marL="24384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8pPr>
            <a:lvl9pPr marL="2895600" indent="762000" defTabSz="406400" eaLnBrk="0" fontAlgn="base" hangingPunct="0">
              <a:spcBef>
                <a:spcPct val="0"/>
              </a:spcBef>
              <a:spcAft>
                <a:spcPct val="0"/>
              </a:spcAft>
              <a:defRPr sz="2800">
                <a:solidFill>
                  <a:srgbClr val="000000"/>
                </a:solidFill>
                <a:latin typeface="Gill Sans" charset="0"/>
                <a:ea typeface="Gill Sans" charset="0"/>
                <a:cs typeface="Gill Sans" charset="0"/>
                <a:sym typeface="Gill Sans" charset="0"/>
              </a:defRPr>
            </a:lvl9pPr>
          </a:lstStyle>
          <a:p>
            <a:pPr eaLnBrk="1">
              <a:buClr>
                <a:srgbClr val="0000FF"/>
              </a:buClr>
              <a:buSzPct val="60000"/>
              <a:defRPr/>
            </a:pPr>
            <a:r>
              <a:rPr lang="ja-JP" altLang="en-US" sz="1800" dirty="0">
                <a:solidFill>
                  <a:schemeClr val="tx1"/>
                </a:solidFill>
                <a:latin typeface="ＭＳ Ｐゴシック"/>
                <a:ea typeface="ＭＳ Ｐゴシック"/>
                <a:cs typeface="ＭＳ Ｐゴシック"/>
              </a:rPr>
              <a:t>理工学研究科</a:t>
            </a:r>
            <a:r>
              <a:rPr lang="ja-JP" altLang="en-US" sz="1800" dirty="0">
                <a:latin typeface="ＭＳ Ｐゴシック"/>
                <a:ea typeface="ＭＳ Ｐゴシック"/>
                <a:cs typeface="ＭＳ Ｐゴシック"/>
              </a:rPr>
              <a:t>、</a:t>
            </a:r>
            <a:r>
              <a:rPr lang="ja-JP" altLang="en-US" sz="1800" dirty="0">
                <a:solidFill>
                  <a:schemeClr val="tx1"/>
                </a:solidFill>
                <a:latin typeface="ＭＳ Ｐゴシック"/>
                <a:ea typeface="ＭＳ Ｐゴシック"/>
                <a:cs typeface="ＭＳ Ｐゴシック"/>
              </a:rPr>
              <a:t>先進健康科学研究科、農学研究科の連携で開設される科目群</a:t>
            </a:r>
            <a:endParaRPr lang="en-US" altLang="ja-JP" sz="1800" dirty="0">
              <a:solidFill>
                <a:schemeClr val="tx1"/>
              </a:solidFill>
              <a:latin typeface="ＭＳ Ｐゴシック"/>
              <a:ea typeface="ＭＳ Ｐゴシック"/>
              <a:cs typeface="ＭＳ Ｐゴシック"/>
            </a:endParaRPr>
          </a:p>
          <a:p>
            <a:pPr eaLnBrk="1">
              <a:buClr>
                <a:srgbClr val="0000FF"/>
              </a:buClr>
              <a:buSzPct val="60000"/>
              <a:defRPr/>
            </a:pPr>
            <a:r>
              <a:rPr lang="ja-JP" altLang="en-US" sz="1800" dirty="0">
                <a:solidFill>
                  <a:schemeClr val="tx1"/>
                </a:solidFill>
                <a:latin typeface="ＭＳ Ｐゴシック"/>
                <a:ea typeface="ＭＳ Ｐゴシック"/>
                <a:cs typeface="ＭＳ Ｐゴシック"/>
              </a:rPr>
              <a:t>分野の枠を越えた視点及び科学的思考を養うことを目的とする。</a:t>
            </a:r>
            <a:endParaRPr lang="en-US" altLang="ja-JP" sz="1800" dirty="0">
              <a:solidFill>
                <a:schemeClr val="tx1"/>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endParaRPr lang="en-US" altLang="ja-JP" sz="1400" dirty="0">
              <a:solidFill>
                <a:srgbClr val="C00000"/>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創成科学融合特論		　</a:t>
            </a:r>
            <a:r>
              <a:rPr lang="en-US" altLang="ja-JP" sz="1400" dirty="0">
                <a:solidFill>
                  <a:srgbClr val="C00000"/>
                </a:solidFill>
                <a:latin typeface="ＭＳ Ｐゴシック"/>
                <a:ea typeface="ＭＳ Ｐゴシック"/>
                <a:cs typeface="ＭＳ Ｐゴシック"/>
              </a:rPr>
              <a:t>2		</a:t>
            </a:r>
            <a:endParaRPr lang="ja-JP" altLang="en-US" sz="1400" dirty="0">
              <a:solidFill>
                <a:srgbClr val="C00000"/>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r>
              <a:rPr lang="ja-JP" altLang="en-US" sz="1400" dirty="0">
                <a:solidFill>
                  <a:srgbClr val="C00000"/>
                </a:solidFill>
                <a:latin typeface="ＭＳ Ｐゴシック"/>
                <a:ea typeface="ＭＳ Ｐゴシック"/>
                <a:cs typeface="ＭＳ Ｐゴシック"/>
              </a:rPr>
              <a:t>	創成科学</a:t>
            </a:r>
            <a:r>
              <a:rPr lang="en-US" altLang="ja-JP" sz="1400" dirty="0">
                <a:solidFill>
                  <a:srgbClr val="C00000"/>
                </a:solidFill>
                <a:latin typeface="ＭＳ Ｐゴシック"/>
                <a:ea typeface="ＭＳ Ｐゴシック"/>
                <a:cs typeface="ＭＳ Ｐゴシック"/>
              </a:rPr>
              <a:t>PBL</a:t>
            </a:r>
            <a:r>
              <a:rPr lang="ja-JP" altLang="en-US" sz="1400" dirty="0">
                <a:solidFill>
                  <a:srgbClr val="C00000"/>
                </a:solidFill>
                <a:latin typeface="ＭＳ Ｐゴシック"/>
                <a:ea typeface="ＭＳ Ｐゴシック"/>
                <a:cs typeface="ＭＳ Ｐゴシック"/>
              </a:rPr>
              <a:t>特論	</a:t>
            </a: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　</a:t>
            </a:r>
            <a:r>
              <a:rPr lang="en-US" altLang="ja-JP" sz="1400" dirty="0">
                <a:solidFill>
                  <a:srgbClr val="C00000"/>
                </a:solidFill>
                <a:latin typeface="ＭＳ Ｐゴシック"/>
                <a:ea typeface="ＭＳ Ｐゴシック"/>
                <a:cs typeface="ＭＳ Ｐゴシック"/>
              </a:rPr>
              <a:t>2		</a:t>
            </a: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知的財産特論	（後期）	　</a:t>
            </a:r>
            <a:r>
              <a:rPr lang="en-US" altLang="ja-JP" sz="1400" dirty="0">
                <a:solidFill>
                  <a:srgbClr val="C00000"/>
                </a:solidFill>
                <a:latin typeface="ＭＳ Ｐゴシック"/>
                <a:ea typeface="ＭＳ Ｐゴシック"/>
                <a:cs typeface="ＭＳ Ｐゴシック"/>
              </a:rPr>
              <a:t>2		</a:t>
            </a: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理工学概論		</a:t>
            </a: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　</a:t>
            </a:r>
            <a:r>
              <a:rPr lang="en-US" altLang="ja-JP" sz="1400" dirty="0">
                <a:solidFill>
                  <a:srgbClr val="C00000"/>
                </a:solidFill>
                <a:latin typeface="ＭＳ Ｐゴシック"/>
                <a:ea typeface="ＭＳ Ｐゴシック"/>
                <a:cs typeface="ＭＳ Ｐゴシック"/>
              </a:rPr>
              <a:t>1		</a:t>
            </a: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医学・看護学概論	</a:t>
            </a: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　</a:t>
            </a:r>
            <a:r>
              <a:rPr lang="en-US" altLang="ja-JP" sz="1400" dirty="0">
                <a:solidFill>
                  <a:srgbClr val="C00000"/>
                </a:solidFill>
                <a:latin typeface="ＭＳ Ｐゴシック"/>
                <a:ea typeface="ＭＳ Ｐゴシック"/>
                <a:cs typeface="ＭＳ Ｐゴシック"/>
              </a:rPr>
              <a:t>1	</a:t>
            </a:r>
            <a:r>
              <a:rPr lang="ja-JP" altLang="en-US" sz="1400">
                <a:solidFill>
                  <a:srgbClr val="C00000"/>
                </a:solidFill>
                <a:latin typeface="ＭＳ Ｐゴシック"/>
                <a:ea typeface="ＭＳ Ｐゴシック"/>
                <a:cs typeface="ＭＳ Ｐゴシック"/>
              </a:rPr>
              <a:t>　</a:t>
            </a:r>
            <a:endParaRPr lang="en-US" altLang="ja-JP" sz="1400" dirty="0">
              <a:solidFill>
                <a:srgbClr val="C00000"/>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農学総合概論		</a:t>
            </a:r>
            <a:r>
              <a:rPr lang="en-US" altLang="ja-JP" sz="1400" dirty="0">
                <a:solidFill>
                  <a:srgbClr val="C00000"/>
                </a:solidFill>
                <a:latin typeface="ＭＳ Ｐゴシック"/>
                <a:ea typeface="ＭＳ Ｐゴシック"/>
                <a:cs typeface="ＭＳ Ｐゴシック"/>
              </a:rPr>
              <a:t>	</a:t>
            </a:r>
            <a:r>
              <a:rPr lang="ja-JP" altLang="en-US" sz="1400" dirty="0">
                <a:solidFill>
                  <a:srgbClr val="C00000"/>
                </a:solidFill>
                <a:latin typeface="ＭＳ Ｐゴシック"/>
                <a:ea typeface="ＭＳ Ｐゴシック"/>
                <a:cs typeface="ＭＳ Ｐゴシック"/>
              </a:rPr>
              <a:t>　</a:t>
            </a:r>
            <a:r>
              <a:rPr lang="en-US" altLang="ja-JP" sz="1400" dirty="0">
                <a:solidFill>
                  <a:srgbClr val="C00000"/>
                </a:solidFill>
                <a:latin typeface="ＭＳ Ｐゴシック"/>
                <a:ea typeface="ＭＳ Ｐゴシック"/>
                <a:cs typeface="ＭＳ Ｐゴシック"/>
              </a:rPr>
              <a:t>1	</a:t>
            </a:r>
            <a:r>
              <a:rPr lang="ja-JP" altLang="en-US" sz="1400">
                <a:solidFill>
                  <a:srgbClr val="C00000"/>
                </a:solidFill>
                <a:latin typeface="ＭＳ Ｐゴシック"/>
                <a:ea typeface="ＭＳ Ｐゴシック"/>
                <a:cs typeface="ＭＳ Ｐゴシック"/>
              </a:rPr>
              <a:t>　</a:t>
            </a:r>
            <a:r>
              <a:rPr lang="en-US" altLang="ja-JP" sz="1400" dirty="0">
                <a:solidFill>
                  <a:srgbClr val="FF0000"/>
                </a:solidFill>
                <a:latin typeface="ＭＳ Ｐゴシック"/>
                <a:ea typeface="ＭＳ Ｐゴシック"/>
                <a:cs typeface="ＭＳ Ｐゴシック"/>
              </a:rPr>
              <a:t>	</a:t>
            </a:r>
          </a:p>
          <a:p>
            <a:pPr marL="248400" indent="-285750" eaLnBrk="1">
              <a:buClr>
                <a:srgbClr val="0000FF"/>
              </a:buClr>
              <a:buSzPct val="60000"/>
              <a:buFont typeface="Wingdings" charset="2"/>
              <a:buChar char="l"/>
              <a:defRPr/>
            </a:pPr>
            <a:r>
              <a:rPr lang="ja-JP" altLang="en-US" sz="1400" dirty="0">
                <a:solidFill>
                  <a:srgbClr val="008000"/>
                </a:solidFill>
                <a:latin typeface="ＭＳ Ｐゴシック"/>
                <a:ea typeface="ＭＳ Ｐゴシック"/>
                <a:cs typeface="ＭＳ Ｐゴシック"/>
              </a:rPr>
              <a:t>　創成科学インターンシップ</a:t>
            </a:r>
            <a:r>
              <a:rPr lang="en-US" altLang="ja-JP" sz="1400" dirty="0">
                <a:solidFill>
                  <a:srgbClr val="008000"/>
                </a:solidFill>
                <a:latin typeface="ＭＳ Ｐゴシック"/>
                <a:ea typeface="ＭＳ Ｐゴシック"/>
                <a:cs typeface="ＭＳ Ｐゴシック"/>
              </a:rPr>
              <a:t>S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創成科学インターンシップ</a:t>
            </a:r>
            <a:r>
              <a:rPr lang="en-US" altLang="ja-JP" sz="1400" dirty="0">
                <a:solidFill>
                  <a:srgbClr val="008000"/>
                </a:solidFill>
                <a:latin typeface="ＭＳ Ｐゴシック"/>
                <a:ea typeface="ＭＳ Ｐゴシック"/>
                <a:cs typeface="ＭＳ Ｐゴシック"/>
              </a:rPr>
              <a:t>L		2	</a:t>
            </a:r>
            <a:r>
              <a:rPr lang="ja-JP" altLang="en-US" sz="1400" dirty="0">
                <a:solidFill>
                  <a:srgbClr val="008000"/>
                </a:solidFill>
                <a:latin typeface="ＭＳ Ｐゴシック"/>
                <a:ea typeface="ＭＳ Ｐゴシック"/>
                <a:cs typeface="ＭＳ Ｐゴシック"/>
              </a:rPr>
              <a:t>　　</a:t>
            </a:r>
            <a:r>
              <a:rPr lang="en-US" altLang="ja-JP" sz="1400" dirty="0">
                <a:solidFill>
                  <a:srgbClr val="008000"/>
                </a:solidFill>
                <a:latin typeface="ＭＳ Ｐゴシック"/>
                <a:ea typeface="ＭＳ Ｐゴシック"/>
                <a:cs typeface="ＭＳ Ｐゴシック"/>
              </a:rPr>
              <a:t>(</a:t>
            </a:r>
            <a:r>
              <a:rPr lang="ja-JP" altLang="en-US" sz="1400" dirty="0">
                <a:solidFill>
                  <a:srgbClr val="008000"/>
                </a:solidFill>
                <a:latin typeface="ＭＳ Ｐゴシック"/>
                <a:ea typeface="ＭＳ Ｐゴシック"/>
                <a:cs typeface="ＭＳ Ｐゴシック"/>
              </a:rPr>
              <a:t>卒業した学科，コース以外の科目が望ましい）</a:t>
            </a:r>
            <a:endParaRPr lang="en-US" altLang="ja-JP" sz="1400" dirty="0">
              <a:solidFill>
                <a:srgbClr val="008000"/>
              </a:solidFill>
              <a:latin typeface="ＭＳ Ｐゴシック"/>
              <a:ea typeface="ＭＳ Ｐゴシック"/>
              <a:cs typeface="ＭＳ Ｐゴシック"/>
            </a:endParaRP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理工学特別講義			</a:t>
            </a:r>
            <a:r>
              <a:rPr lang="en-US" altLang="ja-JP" sz="1400" dirty="0">
                <a:solidFill>
                  <a:srgbClr val="008000"/>
                </a:solidFill>
                <a:latin typeface="ＭＳ Ｐゴシック"/>
                <a:ea typeface="ＭＳ Ｐゴシック"/>
                <a:cs typeface="ＭＳ Ｐゴシック"/>
              </a:rPr>
              <a:t>	2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数学概論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物理学概論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知能情報工学概論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材料化学特論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機械工学概論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電気電子工学概論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都市工学通論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人体構造機能学概論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人体構造実習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看護理論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生物科学特論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生命機能科学特論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食資源環境科学特論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r>
              <a:rPr lang="en-US" altLang="ja-JP" sz="1400" dirty="0">
                <a:solidFill>
                  <a:srgbClr val="008000"/>
                </a:solidFill>
                <a:latin typeface="ＭＳ Ｐゴシック"/>
                <a:ea typeface="ＭＳ Ｐゴシック"/>
                <a:cs typeface="ＭＳ Ｐゴシック"/>
              </a:rPr>
              <a:t>	</a:t>
            </a:r>
            <a:r>
              <a:rPr lang="ja-JP" altLang="en-US" sz="1400" dirty="0">
                <a:solidFill>
                  <a:srgbClr val="008000"/>
                </a:solidFill>
                <a:latin typeface="ＭＳ Ｐゴシック"/>
                <a:ea typeface="ＭＳ Ｐゴシック"/>
                <a:cs typeface="ＭＳ Ｐゴシック"/>
              </a:rPr>
              <a:t>国際・地域マネジメント特論	</a:t>
            </a:r>
            <a:r>
              <a:rPr lang="ja-JP" altLang="en-US" sz="1400">
                <a:solidFill>
                  <a:srgbClr val="008000"/>
                </a:solidFill>
                <a:latin typeface="ＭＳ Ｐゴシック"/>
                <a:ea typeface="ＭＳ Ｐゴシック"/>
                <a:cs typeface="ＭＳ Ｐゴシック"/>
              </a:rPr>
              <a:t>	　　　</a:t>
            </a:r>
            <a:r>
              <a:rPr lang="en-US" altLang="ja-JP" sz="1400" dirty="0">
                <a:solidFill>
                  <a:srgbClr val="008000"/>
                </a:solidFill>
                <a:latin typeface="ＭＳ Ｐゴシック"/>
                <a:ea typeface="ＭＳ Ｐゴシック"/>
                <a:cs typeface="ＭＳ Ｐゴシック"/>
              </a:rPr>
              <a:t> 1	</a:t>
            </a:r>
          </a:p>
          <a:p>
            <a:pPr marL="248400" indent="-285750" eaLnBrk="1">
              <a:buClr>
                <a:srgbClr val="0000FF"/>
              </a:buClr>
              <a:buSzPct val="60000"/>
              <a:buFont typeface="Wingdings" charset="2"/>
              <a:buChar char="l"/>
              <a:defRPr/>
            </a:pPr>
            <a:endParaRPr lang="en-US" altLang="ja-JP" sz="1400" dirty="0">
              <a:solidFill>
                <a:schemeClr val="tx1"/>
              </a:solidFill>
              <a:latin typeface="ＭＳ Ｐゴシック"/>
              <a:ea typeface="ＭＳ Ｐゴシック"/>
              <a:cs typeface="ＭＳ Ｐゴシック"/>
            </a:endParaRPr>
          </a:p>
        </p:txBody>
      </p:sp>
      <p:sp>
        <p:nvSpPr>
          <p:cNvPr id="10242" name="AutoShape 3">
            <a:extLst>
              <a:ext uri="{FF2B5EF4-FFF2-40B4-BE49-F238E27FC236}">
                <a16:creationId xmlns:a16="http://schemas.microsoft.com/office/drawing/2014/main" id="{A30AD5CA-4BC7-F74C-A6E5-E52666BD0179}"/>
              </a:ext>
            </a:extLst>
          </p:cNvPr>
          <p:cNvSpPr>
            <a:spLocks/>
          </p:cNvSpPr>
          <p:nvPr/>
        </p:nvSpPr>
        <p:spPr bwMode="auto">
          <a:xfrm>
            <a:off x="8839200" y="6370638"/>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EE77DF4A-CBB8-4B41-B8AC-383F0526D116}" type="slidenum">
              <a:rPr lang="en-US" altLang="ja-JP" sz="1200">
                <a:ea typeface="ＭＳ Ｐゴシック" panose="020B0600070205080204" pitchFamily="34" charset="-128"/>
              </a:rPr>
              <a:pPr algn="ctr" eaLnBrk="1"/>
              <a:t>7</a:t>
            </a:fld>
            <a:endParaRPr lang="ja-JP" altLang="ja-JP">
              <a:ea typeface="ＭＳ Ｐゴシック" panose="020B0600070205080204" pitchFamily="34" charset="-128"/>
            </a:endParaRPr>
          </a:p>
        </p:txBody>
      </p:sp>
      <p:sp>
        <p:nvSpPr>
          <p:cNvPr id="4" name="AutoShape 2">
            <a:extLst>
              <a:ext uri="{FF2B5EF4-FFF2-40B4-BE49-F238E27FC236}">
                <a16:creationId xmlns:a16="http://schemas.microsoft.com/office/drawing/2014/main" id="{1F62704D-FA1D-9648-808B-2E76C84FB192}"/>
              </a:ext>
            </a:extLst>
          </p:cNvPr>
          <p:cNvSpPr>
            <a:spLocks/>
          </p:cNvSpPr>
          <p:nvPr/>
        </p:nvSpPr>
        <p:spPr bwMode="auto">
          <a:xfrm>
            <a:off x="82488" y="9863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自然科学系研究科</a:t>
            </a:r>
            <a:r>
              <a:rPr kumimoji="0" lang="ja-JP" altLang="en-US" sz="3200">
                <a:solidFill>
                  <a:srgbClr val="0000FF"/>
                </a:solidFill>
                <a:latin typeface="ヒラギノ角ゴ Pro W6" charset="-128"/>
                <a:ea typeface="ヒラギノ角ゴ Pro W6" charset="-128"/>
              </a:rPr>
              <a:t>共通科目</a:t>
            </a:r>
            <a:endParaRPr kumimoji="0" lang="ja-JP" altLang="ja-JP" sz="3200" dirty="0">
              <a:solidFill>
                <a:srgbClr val="0000FF"/>
              </a:solidFill>
              <a:latin typeface="ヒラギノ角ゴ Pro W6" charset="-128"/>
              <a:ea typeface="ヒラギノ角ゴ Pro W6" charset="-128"/>
            </a:endParaRPr>
          </a:p>
        </p:txBody>
      </p:sp>
      <p:sp>
        <p:nvSpPr>
          <p:cNvPr id="7" name="テキスト ボックス 6"/>
          <p:cNvSpPr txBox="1"/>
          <p:nvPr/>
        </p:nvSpPr>
        <p:spPr>
          <a:xfrm>
            <a:off x="5022050" y="3789040"/>
            <a:ext cx="2941831" cy="1569660"/>
          </a:xfrm>
          <a:prstGeom prst="rect">
            <a:avLst/>
          </a:prstGeom>
          <a:noFill/>
          <a:ln w="28575" cmpd="sng">
            <a:solidFill>
              <a:schemeClr val="tx1">
                <a:lumMod val="50000"/>
                <a:lumOff val="50000"/>
              </a:schemeClr>
            </a:solidFill>
          </a:ln>
        </p:spPr>
        <p:txBody>
          <a:bodyPr wrap="none" rtlCol="0">
            <a:spAutoFit/>
          </a:bodyPr>
          <a:lstStyle/>
          <a:p>
            <a:pPr algn="ctr"/>
            <a:r>
              <a:rPr lang="ja-JP" altLang="en-US" sz="3200" dirty="0">
                <a:solidFill>
                  <a:srgbClr val="C00000"/>
                </a:solidFill>
                <a:latin typeface="ヒラギノ角ゴ Pro W6" charset="-128"/>
                <a:ea typeface="ヒラギノ角ゴ Pro W6" charset="-128"/>
              </a:rPr>
              <a:t>必修科目</a:t>
            </a:r>
            <a:r>
              <a:rPr lang="en-US" altLang="ja-JP" sz="3200" dirty="0">
                <a:solidFill>
                  <a:srgbClr val="C00000"/>
                </a:solidFill>
                <a:latin typeface="ヒラギノ角ゴ Pro W6" charset="-128"/>
                <a:ea typeface="ヒラギノ角ゴ Pro W6" charset="-128"/>
              </a:rPr>
              <a:t>9</a:t>
            </a:r>
            <a:r>
              <a:rPr lang="ja-JP" altLang="en-US" sz="3200" dirty="0">
                <a:solidFill>
                  <a:srgbClr val="C00000"/>
                </a:solidFill>
                <a:latin typeface="ヒラギノ角ゴ Pro W6" charset="-128"/>
                <a:ea typeface="ヒラギノ角ゴ Pro W6" charset="-128"/>
              </a:rPr>
              <a:t>単位</a:t>
            </a:r>
            <a:endParaRPr lang="en-US" altLang="ja-JP" sz="3200" dirty="0">
              <a:solidFill>
                <a:srgbClr val="C00000"/>
              </a:solidFill>
              <a:latin typeface="ヒラギノ角ゴ Pro W6" charset="-128"/>
              <a:ea typeface="ヒラギノ角ゴ Pro W6" charset="-128"/>
            </a:endParaRPr>
          </a:p>
          <a:p>
            <a:pPr algn="ctr"/>
            <a:r>
              <a:rPr lang="ja-JP" altLang="en-US" sz="3200" dirty="0">
                <a:solidFill>
                  <a:schemeClr val="tx1"/>
                </a:solidFill>
                <a:latin typeface="ヒラギノ角ゴ Pro W6" charset="-128"/>
                <a:ea typeface="ヒラギノ角ゴ Pro W6" charset="-128"/>
              </a:rPr>
              <a:t>＋</a:t>
            </a:r>
            <a:endParaRPr lang="en-US" altLang="ja-JP" sz="3200" dirty="0">
              <a:solidFill>
                <a:schemeClr val="tx1"/>
              </a:solidFill>
              <a:latin typeface="ヒラギノ角ゴ Pro W6" charset="-128"/>
              <a:ea typeface="ヒラギノ角ゴ Pro W6" charset="-128"/>
            </a:endParaRPr>
          </a:p>
          <a:p>
            <a:pPr algn="ctr"/>
            <a:r>
              <a:rPr lang="ja-JP" altLang="en-US" sz="3200" dirty="0">
                <a:solidFill>
                  <a:srgbClr val="008000"/>
                </a:solidFill>
                <a:latin typeface="ヒラギノ角ゴ Pro W6" charset="-128"/>
                <a:ea typeface="ヒラギノ角ゴ Pro W6" charset="-128"/>
              </a:rPr>
              <a:t>選択科目</a:t>
            </a:r>
            <a:r>
              <a:rPr lang="en-US" altLang="ja-JP" sz="3200" dirty="0">
                <a:solidFill>
                  <a:srgbClr val="008000"/>
                </a:solidFill>
                <a:latin typeface="ヒラギノ角ゴ Pro W6" charset="-128"/>
                <a:ea typeface="ヒラギノ角ゴ Pro W6" charset="-128"/>
              </a:rPr>
              <a:t>1</a:t>
            </a:r>
            <a:r>
              <a:rPr lang="ja-JP" altLang="en-US" sz="3200" dirty="0">
                <a:solidFill>
                  <a:srgbClr val="008000"/>
                </a:solidFill>
                <a:latin typeface="ヒラギノ角ゴ Pro W6" charset="-128"/>
                <a:ea typeface="ヒラギノ角ゴ Pro W6" charset="-128"/>
              </a:rPr>
              <a:t>単位</a:t>
            </a:r>
            <a:endParaRPr kumimoji="1" lang="ja-JP" altLang="en-US" sz="3200" dirty="0">
              <a:solidFill>
                <a:srgbClr val="008000"/>
              </a:solidFill>
            </a:endParaRPr>
          </a:p>
        </p:txBody>
      </p:sp>
      <p:sp>
        <p:nvSpPr>
          <p:cNvPr id="6" name="テキスト ボックス 5">
            <a:extLst>
              <a:ext uri="{FF2B5EF4-FFF2-40B4-BE49-F238E27FC236}">
                <a16:creationId xmlns:a16="http://schemas.microsoft.com/office/drawing/2014/main" id="{7442BADF-87E9-0E45-9F44-24EC3D2978AA}"/>
              </a:ext>
            </a:extLst>
          </p:cNvPr>
          <p:cNvSpPr txBox="1"/>
          <p:nvPr/>
        </p:nvSpPr>
        <p:spPr>
          <a:xfrm>
            <a:off x="4368024" y="6199910"/>
            <a:ext cx="4249881" cy="523220"/>
          </a:xfrm>
          <a:prstGeom prst="rect">
            <a:avLst/>
          </a:prstGeom>
          <a:solidFill>
            <a:srgbClr val="FFC000"/>
          </a:solidFill>
        </p:spPr>
        <p:txBody>
          <a:bodyPr wrap="none" rtlCol="0">
            <a:spAutoFit/>
          </a:bodyPr>
          <a:lstStyle/>
          <a:p>
            <a:r>
              <a:rPr kumimoji="1" lang="ja-JP" altLang="en-US"/>
              <a:t>履修案内</a:t>
            </a:r>
            <a:r>
              <a:rPr kumimoji="1" lang="en-US" altLang="ja-JP" dirty="0"/>
              <a:t>47-48</a:t>
            </a:r>
            <a:r>
              <a:rPr kumimoji="1" lang="ja-JP" altLang="en-US"/>
              <a:t>ページ参照</a:t>
            </a:r>
          </a:p>
        </p:txBody>
      </p:sp>
    </p:spTree>
    <p:extLst>
      <p:ext uri="{BB962C8B-B14F-4D97-AF65-F5344CB8AC3E}">
        <p14:creationId xmlns:p14="http://schemas.microsoft.com/office/powerpoint/2010/main" val="1798233328"/>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a:extLst>
              <a:ext uri="{FF2B5EF4-FFF2-40B4-BE49-F238E27FC236}">
                <a16:creationId xmlns:a16="http://schemas.microsoft.com/office/drawing/2014/main" id="{E5B49113-D719-424A-B3C6-958EC2C72F58}"/>
              </a:ext>
            </a:extLst>
          </p:cNvPr>
          <p:cNvSpPr>
            <a:spLocks/>
          </p:cNvSpPr>
          <p:nvPr/>
        </p:nvSpPr>
        <p:spPr bwMode="auto">
          <a:xfrm>
            <a:off x="8839200" y="6540500"/>
            <a:ext cx="165100"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AAC3C7E0-7A5D-0143-8CC0-EEDEA83940AC}" type="slidenum">
              <a:rPr lang="en-US" altLang="ja-JP" sz="1200">
                <a:ea typeface="ＭＳ Ｐゴシック" panose="020B0600070205080204" pitchFamily="34" charset="-128"/>
              </a:rPr>
              <a:pPr algn="ctr" eaLnBrk="1"/>
              <a:t>8</a:t>
            </a:fld>
            <a:endParaRPr lang="ja-JP" altLang="ja-JP">
              <a:ea typeface="ＭＳ Ｐゴシック" panose="020B0600070205080204" pitchFamily="34" charset="-128"/>
            </a:endParaRPr>
          </a:p>
        </p:txBody>
      </p:sp>
      <p:sp>
        <p:nvSpPr>
          <p:cNvPr id="13315" name="テキスト ボックス 4">
            <a:extLst>
              <a:ext uri="{FF2B5EF4-FFF2-40B4-BE49-F238E27FC236}">
                <a16:creationId xmlns:a16="http://schemas.microsoft.com/office/drawing/2014/main" id="{B15BB5BF-853B-3B45-8CFA-1F53F045F57A}"/>
              </a:ext>
            </a:extLst>
          </p:cNvPr>
          <p:cNvSpPr txBox="1">
            <a:spLocks noChangeArrowheads="1"/>
          </p:cNvSpPr>
          <p:nvPr/>
        </p:nvSpPr>
        <p:spPr bwMode="auto">
          <a:xfrm>
            <a:off x="158812" y="867238"/>
            <a:ext cx="8902700" cy="4792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42900">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eaLnBrk="1">
              <a:lnSpc>
                <a:spcPct val="90000"/>
              </a:lnSpc>
              <a:spcBef>
                <a:spcPts val="500"/>
              </a:spcBef>
              <a:buClr>
                <a:srgbClr val="FFFB00"/>
              </a:buClr>
              <a:buFont typeface="Wingdings" pitchFamily="2" charset="2"/>
              <a:buNone/>
            </a:pPr>
            <a:r>
              <a:rPr lang="ja-JP" altLang="en-US" sz="2200" dirty="0">
                <a:latin typeface="ＭＳ Ｐゴシック"/>
                <a:ea typeface="ＭＳ Ｐゴシック"/>
                <a:cs typeface="ＭＳ Ｐゴシック"/>
              </a:rPr>
              <a:t>専攻共通科目（先進健康科学専攻の４コースが共通で開講）</a:t>
            </a:r>
            <a:endParaRPr lang="ja-JP" altLang="ja-JP" sz="2200" dirty="0">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C00000"/>
                </a:solidFill>
                <a:latin typeface="ＭＳ Ｐゴシック"/>
                <a:ea typeface="ＭＳ Ｐゴシック"/>
                <a:cs typeface="ＭＳ Ｐゴシック"/>
              </a:rPr>
              <a:t>健康機能分子</a:t>
            </a:r>
            <a:r>
              <a:rPr lang="ja-JP" altLang="en-US" sz="2200" u="sng">
                <a:solidFill>
                  <a:srgbClr val="C00000"/>
                </a:solidFill>
                <a:latin typeface="ＭＳ Ｐゴシック"/>
                <a:ea typeface="ＭＳ Ｐゴシック"/>
                <a:cs typeface="ＭＳ Ｐゴシック"/>
              </a:rPr>
              <a:t>科学概論　　</a:t>
            </a:r>
            <a:r>
              <a:rPr lang="en-US" altLang="ja-JP" sz="2200" u="sng" dirty="0">
                <a:solidFill>
                  <a:srgbClr val="C00000"/>
                </a:solidFill>
                <a:latin typeface="ＭＳ Ｐゴシック"/>
                <a:ea typeface="ＭＳ Ｐゴシック"/>
                <a:cs typeface="ＭＳ Ｐゴシック"/>
              </a:rPr>
              <a:t>	1</a:t>
            </a:r>
            <a:r>
              <a:rPr lang="ja-JP" altLang="en-US" sz="2200" u="sng">
                <a:solidFill>
                  <a:srgbClr val="C00000"/>
                </a:solidFill>
                <a:latin typeface="ＭＳ Ｐゴシック"/>
                <a:ea typeface="ＭＳ Ｐゴシック"/>
                <a:cs typeface="ＭＳ Ｐゴシック"/>
              </a:rPr>
              <a:t>   </a:t>
            </a:r>
            <a:r>
              <a:rPr lang="ja-JP" altLang="en-US" sz="1600" u="sng">
                <a:solidFill>
                  <a:srgbClr val="C00000"/>
                </a:solidFill>
                <a:latin typeface="ＭＳ Ｐゴシック"/>
                <a:ea typeface="ＭＳ Ｐゴシック"/>
                <a:cs typeface="ＭＳ Ｐゴシック"/>
              </a:rPr>
              <a:t>８コマ　（未定）</a:t>
            </a:r>
            <a:endParaRPr lang="ja-JP" altLang="en-US" sz="1600" u="sng" dirty="0">
              <a:solidFill>
                <a:srgbClr val="C00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C00000"/>
                </a:solidFill>
                <a:latin typeface="ＭＳ Ｐゴシック"/>
                <a:ea typeface="ＭＳ Ｐゴシック"/>
                <a:cs typeface="ＭＳ Ｐゴシック"/>
              </a:rPr>
              <a:t>生体医工学概論</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1</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ja-JP" altLang="en-US" sz="1600" u="sng">
                <a:solidFill>
                  <a:srgbClr val="C00000"/>
                </a:solidFill>
                <a:latin typeface="ＭＳ Ｐゴシック"/>
                <a:ea typeface="ＭＳ Ｐゴシック"/>
                <a:cs typeface="ＭＳ Ｐゴシック"/>
              </a:rPr>
              <a:t>８コマ　（５コマは本庄、３コマは医学部の</a:t>
            </a:r>
            <a:r>
              <a:rPr lang="en-US" altLang="ja-JP" sz="1600" u="sng" dirty="0">
                <a:solidFill>
                  <a:srgbClr val="C00000"/>
                </a:solidFill>
                <a:latin typeface="ＭＳ Ｐゴシック"/>
                <a:ea typeface="ＭＳ Ｐゴシック"/>
                <a:cs typeface="ＭＳ Ｐゴシック"/>
              </a:rPr>
              <a:t>e-learning)</a:t>
            </a:r>
            <a:endParaRPr lang="ja-JP" altLang="en-US" sz="1600" u="sng" dirty="0">
              <a:solidFill>
                <a:srgbClr val="C00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C00000"/>
                </a:solidFill>
                <a:latin typeface="ＭＳ Ｐゴシック"/>
                <a:ea typeface="ＭＳ Ｐゴシック"/>
                <a:cs typeface="ＭＳ Ｐゴシック"/>
              </a:rPr>
              <a:t>臨床医学概論	</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1</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en-US" altLang="ja-JP" sz="1600" u="sng" dirty="0">
                <a:solidFill>
                  <a:srgbClr val="C00000"/>
                </a:solidFill>
                <a:latin typeface="ＭＳ Ｐゴシック"/>
                <a:ea typeface="ＭＳ Ｐゴシック"/>
                <a:cs typeface="ＭＳ Ｐゴシック"/>
              </a:rPr>
              <a:t>13</a:t>
            </a:r>
            <a:r>
              <a:rPr lang="ja-JP" altLang="en-US" sz="1600" u="sng">
                <a:solidFill>
                  <a:srgbClr val="C00000"/>
                </a:solidFill>
                <a:latin typeface="ＭＳ Ｐゴシック"/>
                <a:ea typeface="ＭＳ Ｐゴシック"/>
                <a:cs typeface="ＭＳ Ｐゴシック"/>
              </a:rPr>
              <a:t>コマ</a:t>
            </a:r>
            <a:r>
              <a:rPr lang="en-US" altLang="ja-JP" sz="1600" u="sng" dirty="0">
                <a:solidFill>
                  <a:srgbClr val="C00000"/>
                </a:solidFill>
                <a:latin typeface="ＭＳ Ｐゴシック"/>
                <a:ea typeface="ＭＳ Ｐゴシック"/>
                <a:cs typeface="ＭＳ Ｐゴシック"/>
              </a:rPr>
              <a:t>   (</a:t>
            </a:r>
            <a:r>
              <a:rPr lang="ja-JP" altLang="en-US" sz="1600" u="sng">
                <a:solidFill>
                  <a:srgbClr val="C00000"/>
                </a:solidFill>
                <a:latin typeface="ＭＳ Ｐゴシック"/>
                <a:ea typeface="ＭＳ Ｐゴシック"/>
                <a:cs typeface="ＭＳ Ｐゴシック"/>
              </a:rPr>
              <a:t>本庄の</a:t>
            </a:r>
            <a:r>
              <a:rPr lang="en-US" altLang="ja-JP" sz="1600" u="sng" dirty="0">
                <a:solidFill>
                  <a:srgbClr val="C00000"/>
                </a:solidFill>
                <a:latin typeface="ＭＳ Ｐゴシック"/>
                <a:ea typeface="ＭＳ Ｐゴシック"/>
                <a:cs typeface="ＭＳ Ｐゴシック"/>
              </a:rPr>
              <a:t>e-learning) </a:t>
            </a:r>
            <a:endParaRPr lang="ja-JP" altLang="en-US" sz="1600" u="sng" dirty="0">
              <a:solidFill>
                <a:srgbClr val="C00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C00000"/>
                </a:solidFill>
                <a:latin typeface="ＭＳ Ｐゴシック"/>
                <a:ea typeface="ＭＳ Ｐゴシック"/>
                <a:cs typeface="ＭＳ Ｐゴシック"/>
              </a:rPr>
              <a:t>国際看護学概論	</a:t>
            </a:r>
            <a:r>
              <a:rPr lang="en-US" altLang="ja-JP" sz="2200" u="sng" dirty="0">
                <a:solidFill>
                  <a:srgbClr val="C00000"/>
                </a:solidFill>
                <a:latin typeface="ＭＳ Ｐゴシック"/>
                <a:ea typeface="ＭＳ Ｐゴシック"/>
                <a:cs typeface="ＭＳ Ｐゴシック"/>
              </a:rPr>
              <a:t> 		</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1 </a:t>
            </a:r>
            <a:r>
              <a:rPr lang="ja-JP" altLang="en-US" sz="2200" u="sng">
                <a:solidFill>
                  <a:srgbClr val="C00000"/>
                </a:solidFill>
                <a:latin typeface="ＭＳ Ｐゴシック"/>
                <a:ea typeface="ＭＳ Ｐゴシック"/>
                <a:cs typeface="ＭＳ Ｐゴシック"/>
              </a:rPr>
              <a:t> </a:t>
            </a:r>
            <a:r>
              <a:rPr lang="en-US" altLang="ja-JP" sz="2200" u="sng" dirty="0">
                <a:solidFill>
                  <a:srgbClr val="C00000"/>
                </a:solidFill>
                <a:latin typeface="ＭＳ Ｐゴシック"/>
                <a:ea typeface="ＭＳ Ｐゴシック"/>
                <a:cs typeface="ＭＳ Ｐゴシック"/>
              </a:rPr>
              <a:t> </a:t>
            </a:r>
            <a:r>
              <a:rPr lang="ja-JP" altLang="en-US" sz="1600" u="sng">
                <a:solidFill>
                  <a:srgbClr val="C00000"/>
                </a:solidFill>
                <a:latin typeface="ＭＳ Ｐゴシック"/>
                <a:ea typeface="ＭＳ Ｐゴシック"/>
                <a:cs typeface="ＭＳ Ｐゴシック"/>
              </a:rPr>
              <a:t>医学部で集中講義</a:t>
            </a:r>
            <a:r>
              <a:rPr lang="en-US" altLang="ja-JP" sz="1600" u="sng" dirty="0">
                <a:solidFill>
                  <a:srgbClr val="C00000"/>
                </a:solidFill>
                <a:latin typeface="ＭＳ Ｐゴシック"/>
                <a:ea typeface="ＭＳ Ｐゴシック"/>
                <a:cs typeface="ＭＳ Ｐゴシック"/>
              </a:rPr>
              <a:t>  6/13(</a:t>
            </a:r>
            <a:r>
              <a:rPr lang="ja-JP" altLang="en-US" sz="1600" u="sng">
                <a:solidFill>
                  <a:srgbClr val="C00000"/>
                </a:solidFill>
                <a:latin typeface="ＭＳ Ｐゴシック"/>
                <a:ea typeface="ＭＳ Ｐゴシック"/>
                <a:cs typeface="ＭＳ Ｐゴシック"/>
              </a:rPr>
              <a:t>土）、</a:t>
            </a:r>
            <a:r>
              <a:rPr lang="en-US" altLang="ja-JP" sz="1600" u="sng" dirty="0">
                <a:solidFill>
                  <a:srgbClr val="C00000"/>
                </a:solidFill>
                <a:latin typeface="ＭＳ Ｐゴシック"/>
                <a:ea typeface="ＭＳ Ｐゴシック"/>
                <a:cs typeface="ＭＳ Ｐゴシック"/>
              </a:rPr>
              <a:t>14</a:t>
            </a:r>
            <a:r>
              <a:rPr lang="ja-JP" altLang="en-US" sz="1600" u="sng">
                <a:solidFill>
                  <a:srgbClr val="C00000"/>
                </a:solidFill>
                <a:latin typeface="ＭＳ Ｐゴシック"/>
                <a:ea typeface="ＭＳ Ｐゴシック"/>
                <a:cs typeface="ＭＳ Ｐゴシック"/>
              </a:rPr>
              <a:t>（日）の予定</a:t>
            </a:r>
            <a:endParaRPr lang="ja-JP" altLang="en-US" sz="1600" u="sng">
              <a:solidFill>
                <a:srgbClr val="FF0000"/>
              </a:solidFill>
              <a:latin typeface="ヒラギノ角ゴ Pro W6" panose="020B0300000000000000" pitchFamily="34" charset="-128"/>
              <a:ea typeface="ヒラギノ角ゴ Pro W6" panose="020B0300000000000000" pitchFamily="34" charset="-128"/>
            </a:endParaRPr>
          </a:p>
          <a:p>
            <a:pPr lvl="1" indent="0" eaLnBrk="1">
              <a:lnSpc>
                <a:spcPct val="90000"/>
              </a:lnSpc>
              <a:spcBef>
                <a:spcPts val="500"/>
              </a:spcBef>
            </a:pPr>
            <a:r>
              <a:rPr lang="ja-JP" altLang="en-US" sz="2200" u="sng">
                <a:solidFill>
                  <a:srgbClr val="008000"/>
                </a:solidFill>
                <a:latin typeface="ＭＳ Ｐゴシック"/>
                <a:ea typeface="ＭＳ Ｐゴシック"/>
                <a:cs typeface="ＭＳ Ｐゴシック"/>
              </a:rPr>
              <a:t>生体</a:t>
            </a:r>
            <a:r>
              <a:rPr lang="ja-JP" altLang="en-US" sz="2200" u="sng" dirty="0">
                <a:solidFill>
                  <a:srgbClr val="008000"/>
                </a:solidFill>
                <a:latin typeface="ＭＳ Ｐゴシック"/>
                <a:ea typeface="ＭＳ Ｐゴシック"/>
                <a:cs typeface="ＭＳ Ｐゴシック"/>
              </a:rPr>
              <a:t>機能代行装置学概論	</a:t>
            </a:r>
            <a:r>
              <a:rPr lang="en-US" altLang="ja-JP" sz="2200" u="sng" dirty="0">
                <a:solidFill>
                  <a:srgbClr val="008000"/>
                </a:solidFill>
                <a:latin typeface="ＭＳ Ｐゴシック"/>
                <a:ea typeface="ＭＳ Ｐゴシック"/>
                <a:cs typeface="ＭＳ Ｐゴシック"/>
              </a:rPr>
              <a:t>1</a:t>
            </a:r>
            <a:endParaRPr lang="ja-JP" altLang="en-US" sz="2200" u="sng" dirty="0">
              <a:solidFill>
                <a:srgbClr val="008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008000"/>
                </a:solidFill>
                <a:latin typeface="ＭＳ Ｐゴシック"/>
                <a:ea typeface="ＭＳ Ｐゴシック"/>
                <a:cs typeface="ＭＳ Ｐゴシック"/>
              </a:rPr>
              <a:t>生命科学倫理概論	</a:t>
            </a:r>
            <a:r>
              <a:rPr lang="en-US" altLang="ja-JP" sz="2200" u="sng" dirty="0">
                <a:solidFill>
                  <a:srgbClr val="008000"/>
                </a:solidFill>
                <a:latin typeface="ＭＳ Ｐゴシック"/>
                <a:ea typeface="ＭＳ Ｐゴシック"/>
                <a:cs typeface="ＭＳ Ｐゴシック"/>
              </a:rPr>
              <a:t>		1</a:t>
            </a:r>
            <a:endParaRPr lang="ja-JP" altLang="en-US" sz="2200" u="sng" dirty="0">
              <a:solidFill>
                <a:srgbClr val="008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008000"/>
                </a:solidFill>
                <a:latin typeface="ＭＳ Ｐゴシック"/>
                <a:ea typeface="ＭＳ Ｐゴシック"/>
                <a:cs typeface="ＭＳ Ｐゴシック"/>
              </a:rPr>
              <a:t>食品分子科学概論 	</a:t>
            </a:r>
            <a:r>
              <a:rPr lang="en-US" altLang="ja-JP" sz="2200" u="sng" dirty="0">
                <a:solidFill>
                  <a:srgbClr val="008000"/>
                </a:solidFill>
                <a:latin typeface="ＭＳ Ｐゴシック"/>
                <a:ea typeface="ＭＳ Ｐゴシック"/>
                <a:cs typeface="ＭＳ Ｐゴシック"/>
              </a:rPr>
              <a:t>		1</a:t>
            </a:r>
            <a:endParaRPr lang="ja-JP" altLang="en-US" sz="2200" u="sng" dirty="0">
              <a:solidFill>
                <a:srgbClr val="008000"/>
              </a:solidFill>
              <a:latin typeface="ＭＳ Ｐゴシック"/>
              <a:ea typeface="ＭＳ Ｐゴシック"/>
              <a:cs typeface="ＭＳ Ｐゴシック"/>
            </a:endParaRPr>
          </a:p>
          <a:p>
            <a:pPr lvl="1" indent="0" eaLnBrk="1">
              <a:lnSpc>
                <a:spcPct val="90000"/>
              </a:lnSpc>
              <a:spcBef>
                <a:spcPts val="500"/>
              </a:spcBef>
            </a:pPr>
            <a:r>
              <a:rPr lang="ja-JP" altLang="en-US" sz="2200" u="sng" dirty="0">
                <a:solidFill>
                  <a:srgbClr val="008000"/>
                </a:solidFill>
                <a:latin typeface="ＭＳ Ｐゴシック"/>
                <a:ea typeface="ＭＳ Ｐゴシック"/>
                <a:cs typeface="ＭＳ Ｐゴシック"/>
              </a:rPr>
              <a:t>生物分子科学概論</a:t>
            </a:r>
            <a:r>
              <a:rPr lang="en-US" altLang="ja-JP" sz="2200" u="sng" dirty="0">
                <a:solidFill>
                  <a:srgbClr val="008000"/>
                </a:solidFill>
                <a:latin typeface="ＭＳ Ｐゴシック"/>
                <a:ea typeface="ＭＳ Ｐゴシック"/>
                <a:cs typeface="ＭＳ Ｐゴシック"/>
              </a:rPr>
              <a:t>			1 </a:t>
            </a:r>
          </a:p>
          <a:p>
            <a:pPr lvl="1" indent="0" eaLnBrk="1">
              <a:lnSpc>
                <a:spcPct val="90000"/>
              </a:lnSpc>
              <a:spcBef>
                <a:spcPts val="500"/>
              </a:spcBef>
            </a:pPr>
            <a:endParaRPr lang="en-US" altLang="ja-JP" sz="2200" u="sng" dirty="0">
              <a:solidFill>
                <a:srgbClr val="FF0000"/>
              </a:solidFill>
              <a:latin typeface="ＭＳ Ｐゴシック"/>
              <a:ea typeface="ＭＳ Ｐゴシック"/>
              <a:cs typeface="ＭＳ Ｐゴシック"/>
            </a:endParaRPr>
          </a:p>
          <a:p>
            <a:pPr eaLnBrk="1">
              <a:lnSpc>
                <a:spcPct val="90000"/>
              </a:lnSpc>
              <a:spcBef>
                <a:spcPts val="500"/>
              </a:spcBef>
              <a:buClr>
                <a:srgbClr val="FFFB00"/>
              </a:buClr>
              <a:buFont typeface="Wingdings" pitchFamily="2" charset="2"/>
              <a:buNone/>
            </a:pPr>
            <a:r>
              <a:rPr lang="ja-JP" altLang="en-US" sz="2200" dirty="0">
                <a:latin typeface="ＭＳ Ｐゴシック"/>
                <a:ea typeface="ＭＳ Ｐゴシック"/>
                <a:cs typeface="ＭＳ Ｐゴシック"/>
              </a:rPr>
              <a:t>専門科目（健康機能分子科学コースが開講）</a:t>
            </a:r>
            <a:endParaRPr lang="en-US" altLang="ja-JP" sz="2200" dirty="0">
              <a:latin typeface="ＭＳ Ｐゴシック"/>
              <a:ea typeface="ＭＳ Ｐゴシック"/>
              <a:cs typeface="ＭＳ Ｐゴシック"/>
            </a:endParaRPr>
          </a:p>
          <a:p>
            <a:pPr eaLnBrk="1">
              <a:lnSpc>
                <a:spcPct val="90000"/>
              </a:lnSpc>
              <a:spcBef>
                <a:spcPts val="500"/>
              </a:spcBef>
              <a:buClr>
                <a:srgbClr val="FFFB00"/>
              </a:buClr>
              <a:buFont typeface="Wingdings" pitchFamily="2" charset="2"/>
              <a:buNone/>
            </a:pPr>
            <a:r>
              <a:rPr lang="ja-JP" altLang="en-US" sz="2200" dirty="0">
                <a:latin typeface="ＭＳ Ｐゴシック"/>
                <a:ea typeface="ＭＳ Ｐゴシック"/>
                <a:cs typeface="ＭＳ Ｐゴシック"/>
              </a:rPr>
              <a:t>　</a:t>
            </a:r>
            <a:r>
              <a:rPr lang="ja-JP" altLang="en-US" sz="2200" dirty="0">
                <a:solidFill>
                  <a:schemeClr val="tx1"/>
                </a:solidFill>
                <a:latin typeface="ＭＳ Ｐゴシック"/>
                <a:ea typeface="ＭＳ Ｐゴシック"/>
                <a:cs typeface="ＭＳ Ｐゴシック"/>
              </a:rPr>
              <a:t>専門科目または専攻共通科目の</a:t>
            </a:r>
            <a:r>
              <a:rPr lang="ja-JP" altLang="en-US" sz="2200" dirty="0">
                <a:solidFill>
                  <a:srgbClr val="008000"/>
                </a:solidFill>
                <a:latin typeface="ＭＳ Ｐゴシック"/>
                <a:ea typeface="ＭＳ Ｐゴシック"/>
                <a:cs typeface="ＭＳ Ｐゴシック"/>
              </a:rPr>
              <a:t>選択科目</a:t>
            </a:r>
            <a:r>
              <a:rPr lang="ja-JP" altLang="en-US" sz="2200" dirty="0">
                <a:solidFill>
                  <a:schemeClr val="tx1"/>
                </a:solidFill>
                <a:latin typeface="ＭＳ Ｐゴシック"/>
                <a:ea typeface="ＭＳ Ｐゴシック"/>
                <a:cs typeface="ＭＳ Ｐゴシック"/>
              </a:rPr>
              <a:t>を</a:t>
            </a:r>
            <a:r>
              <a:rPr lang="en-US" altLang="ja-JP" sz="2200" dirty="0">
                <a:solidFill>
                  <a:schemeClr val="tx1"/>
                </a:solidFill>
                <a:latin typeface="ＭＳ Ｐゴシック"/>
                <a:ea typeface="ＭＳ Ｐゴシック"/>
                <a:cs typeface="ＭＳ Ｐゴシック"/>
              </a:rPr>
              <a:t>12</a:t>
            </a:r>
            <a:r>
              <a:rPr lang="ja-JP" altLang="en-US" sz="2200" dirty="0">
                <a:solidFill>
                  <a:schemeClr val="tx1"/>
                </a:solidFill>
                <a:latin typeface="ＭＳ Ｐゴシック"/>
                <a:ea typeface="ＭＳ Ｐゴシック"/>
                <a:cs typeface="ＭＳ Ｐゴシック"/>
              </a:rPr>
              <a:t>単位以上修得 </a:t>
            </a:r>
            <a:r>
              <a:rPr lang="ja-JP" altLang="en-US" sz="2200" dirty="0">
                <a:latin typeface="ＭＳ Ｐゴシック"/>
                <a:ea typeface="ＭＳ Ｐゴシック"/>
                <a:cs typeface="ＭＳ Ｐゴシック"/>
              </a:rPr>
              <a:t>　　　　　</a:t>
            </a:r>
            <a:endParaRPr lang="ja-JP" altLang="ja-JP" sz="2200" dirty="0">
              <a:latin typeface="ＭＳ Ｐゴシック"/>
              <a:ea typeface="ＭＳ Ｐゴシック"/>
              <a:cs typeface="ＭＳ Ｐゴシック"/>
            </a:endParaRPr>
          </a:p>
          <a:p>
            <a:r>
              <a:rPr lang="ja-JP" altLang="en-US" sz="2200" dirty="0">
                <a:solidFill>
                  <a:srgbClr val="FF0000"/>
                </a:solidFill>
                <a:latin typeface="ＭＳ Ｐゴシック"/>
                <a:ea typeface="ＭＳ Ｐゴシック"/>
                <a:cs typeface="ＭＳ Ｐゴシック"/>
              </a:rPr>
              <a:t>　特別研究</a:t>
            </a:r>
            <a:r>
              <a:rPr lang="en-US" altLang="ja-JP" sz="2200" dirty="0">
                <a:solidFill>
                  <a:srgbClr val="FF0000"/>
                </a:solidFill>
                <a:latin typeface="ＭＳ Ｐゴシック"/>
                <a:ea typeface="ＭＳ Ｐゴシック"/>
                <a:cs typeface="ＭＳ Ｐゴシック"/>
              </a:rPr>
              <a:t>I(5), II(5), III(10), IV(10)  </a:t>
            </a:r>
            <a:r>
              <a:rPr lang="ja-JP" altLang="en-US" sz="2200" dirty="0">
                <a:solidFill>
                  <a:srgbClr val="FF0000"/>
                </a:solidFill>
                <a:latin typeface="ＭＳ Ｐゴシック"/>
                <a:ea typeface="ＭＳ Ｐゴシック"/>
                <a:cs typeface="ＭＳ Ｐゴシック"/>
              </a:rPr>
              <a:t> 必修３０単位</a:t>
            </a:r>
            <a:endParaRPr kumimoji="1" lang="ja-JP" altLang="en-US" sz="2200" dirty="0">
              <a:latin typeface="ＭＳ Ｐゴシック"/>
              <a:ea typeface="ＭＳ Ｐゴシック"/>
              <a:cs typeface="ＭＳ Ｐゴシック"/>
            </a:endParaRPr>
          </a:p>
        </p:txBody>
      </p:sp>
      <p:sp>
        <p:nvSpPr>
          <p:cNvPr id="4" name="AutoShape 2">
            <a:extLst>
              <a:ext uri="{FF2B5EF4-FFF2-40B4-BE49-F238E27FC236}">
                <a16:creationId xmlns:a16="http://schemas.microsoft.com/office/drawing/2014/main" id="{1F62704D-FA1D-9648-808B-2E76C84FB192}"/>
              </a:ext>
            </a:extLst>
          </p:cNvPr>
          <p:cNvSpPr>
            <a:spLocks/>
          </p:cNvSpPr>
          <p:nvPr/>
        </p:nvSpPr>
        <p:spPr bwMode="auto">
          <a:xfrm>
            <a:off x="71500" y="110918"/>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先進健康科学研究科の科目</a:t>
            </a:r>
            <a:endParaRPr kumimoji="0" lang="ja-JP" altLang="ja-JP" sz="3200" dirty="0">
              <a:solidFill>
                <a:srgbClr val="0000FF"/>
              </a:solidFill>
              <a:latin typeface="ヒラギノ角ゴ Pro W6" charset="-128"/>
              <a:ea typeface="ヒラギノ角ゴ Pro W6" charset="-128"/>
            </a:endParaRPr>
          </a:p>
        </p:txBody>
      </p:sp>
      <p:sp>
        <p:nvSpPr>
          <p:cNvPr id="5" name="テキスト ボックス 4"/>
          <p:cNvSpPr txBox="1"/>
          <p:nvPr/>
        </p:nvSpPr>
        <p:spPr>
          <a:xfrm>
            <a:off x="5450082" y="2978950"/>
            <a:ext cx="2941831" cy="1077218"/>
          </a:xfrm>
          <a:prstGeom prst="rect">
            <a:avLst/>
          </a:prstGeom>
          <a:noFill/>
          <a:ln w="28575" cmpd="sng">
            <a:solidFill>
              <a:schemeClr val="tx1">
                <a:lumMod val="50000"/>
                <a:lumOff val="50000"/>
              </a:schemeClr>
            </a:solidFill>
          </a:ln>
        </p:spPr>
        <p:txBody>
          <a:bodyPr wrap="none" rtlCol="0">
            <a:spAutoFit/>
          </a:bodyPr>
          <a:lstStyle/>
          <a:p>
            <a:r>
              <a:rPr lang="ja-JP" altLang="en-US" sz="3200" dirty="0">
                <a:solidFill>
                  <a:srgbClr val="C00000"/>
                </a:solidFill>
                <a:latin typeface="ヒラギノ角ゴ Pro W6" charset="-128"/>
                <a:ea typeface="ヒラギノ角ゴ Pro W6" charset="-128"/>
              </a:rPr>
              <a:t>必修科目</a:t>
            </a:r>
            <a:r>
              <a:rPr lang="en-US" altLang="ja-JP" sz="3200" dirty="0">
                <a:solidFill>
                  <a:srgbClr val="C00000"/>
                </a:solidFill>
                <a:latin typeface="ヒラギノ角ゴ Pro W6" charset="-128"/>
                <a:ea typeface="ヒラギノ角ゴ Pro W6" charset="-128"/>
              </a:rPr>
              <a:t>4</a:t>
            </a:r>
            <a:r>
              <a:rPr lang="ja-JP" altLang="en-US" sz="3200" dirty="0">
                <a:solidFill>
                  <a:srgbClr val="C00000"/>
                </a:solidFill>
                <a:latin typeface="ヒラギノ角ゴ Pro W6" charset="-128"/>
                <a:ea typeface="ヒラギノ角ゴ Pro W6" charset="-128"/>
              </a:rPr>
              <a:t>単位</a:t>
            </a:r>
            <a:endParaRPr lang="en-US" altLang="ja-JP" sz="3200" dirty="0">
              <a:solidFill>
                <a:srgbClr val="C00000"/>
              </a:solidFill>
              <a:latin typeface="ヒラギノ角ゴ Pro W6" charset="-128"/>
              <a:ea typeface="ヒラギノ角ゴ Pro W6" charset="-128"/>
            </a:endParaRPr>
          </a:p>
          <a:p>
            <a:r>
              <a:rPr lang="ja-JP" altLang="en-US" sz="3200" dirty="0">
                <a:solidFill>
                  <a:schemeClr val="tx1"/>
                </a:solidFill>
                <a:latin typeface="ヒラギノ角ゴ Pro W6" charset="-128"/>
                <a:ea typeface="ヒラギノ角ゴ Pro W6" charset="-128"/>
              </a:rPr>
              <a:t>を修得</a:t>
            </a:r>
            <a:endParaRPr kumimoji="1" lang="ja-JP" altLang="en-US" sz="3200" dirty="0">
              <a:solidFill>
                <a:schemeClr val="tx1"/>
              </a:solidFill>
            </a:endParaRPr>
          </a:p>
        </p:txBody>
      </p:sp>
      <p:sp>
        <p:nvSpPr>
          <p:cNvPr id="6" name="テキスト ボックス 5">
            <a:extLst>
              <a:ext uri="{FF2B5EF4-FFF2-40B4-BE49-F238E27FC236}">
                <a16:creationId xmlns:a16="http://schemas.microsoft.com/office/drawing/2014/main" id="{2320F16B-4C2C-F64C-AFB9-153163843AA1}"/>
              </a:ext>
            </a:extLst>
          </p:cNvPr>
          <p:cNvSpPr txBox="1"/>
          <p:nvPr/>
        </p:nvSpPr>
        <p:spPr>
          <a:xfrm>
            <a:off x="4142032" y="6144280"/>
            <a:ext cx="4249881" cy="523220"/>
          </a:xfrm>
          <a:prstGeom prst="rect">
            <a:avLst/>
          </a:prstGeom>
          <a:solidFill>
            <a:srgbClr val="FFC000"/>
          </a:solidFill>
        </p:spPr>
        <p:txBody>
          <a:bodyPr wrap="none" rtlCol="0">
            <a:spAutoFit/>
          </a:bodyPr>
          <a:lstStyle/>
          <a:p>
            <a:r>
              <a:rPr kumimoji="1" lang="ja-JP" altLang="en-US"/>
              <a:t>履修案内</a:t>
            </a:r>
            <a:r>
              <a:rPr kumimoji="1" lang="en-US" altLang="ja-JP" dirty="0"/>
              <a:t>47-48</a:t>
            </a:r>
            <a:r>
              <a:rPr kumimoji="1" lang="ja-JP" altLang="en-US"/>
              <a:t>ページ参照</a:t>
            </a:r>
          </a:p>
        </p:txBody>
      </p:sp>
    </p:spTree>
    <p:extLst>
      <p:ext uri="{BB962C8B-B14F-4D97-AF65-F5344CB8AC3E}">
        <p14:creationId xmlns:p14="http://schemas.microsoft.com/office/powerpoint/2010/main" val="2225469713"/>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a:extLst>
              <a:ext uri="{FF2B5EF4-FFF2-40B4-BE49-F238E27FC236}">
                <a16:creationId xmlns:a16="http://schemas.microsoft.com/office/drawing/2014/main" id="{79F49ADE-8E84-4947-9CEF-0E8187862AF2}"/>
              </a:ext>
            </a:extLst>
          </p:cNvPr>
          <p:cNvSpPr>
            <a:spLocks/>
          </p:cNvSpPr>
          <p:nvPr/>
        </p:nvSpPr>
        <p:spPr bwMode="auto">
          <a:xfrm>
            <a:off x="8667455" y="6540500"/>
            <a:ext cx="336845" cy="254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8100" tIns="38100" rIns="38100" bIns="38100"/>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algn="ctr" eaLnBrk="1"/>
            <a:fld id="{4E5D4F82-882C-CE4D-A822-DA30E16D0D23}" type="slidenum">
              <a:rPr lang="en-US" altLang="ja-JP" sz="1200">
                <a:ea typeface="ＭＳ Ｐゴシック" panose="020B0600070205080204" pitchFamily="34" charset="-128"/>
              </a:rPr>
              <a:pPr algn="ctr" eaLnBrk="1"/>
              <a:t>9</a:t>
            </a:fld>
            <a:endParaRPr lang="ja-JP" altLang="ja-JP" dirty="0">
              <a:ea typeface="ＭＳ Ｐゴシック" panose="020B0600070205080204" pitchFamily="34" charset="-128"/>
            </a:endParaRPr>
          </a:p>
        </p:txBody>
      </p:sp>
      <p:sp>
        <p:nvSpPr>
          <p:cNvPr id="15363" name="テキスト ボックス 4">
            <a:extLst>
              <a:ext uri="{FF2B5EF4-FFF2-40B4-BE49-F238E27FC236}">
                <a16:creationId xmlns:a16="http://schemas.microsoft.com/office/drawing/2014/main" id="{A5AF40C3-A45C-2F41-96B0-8B7C8CB207B2}"/>
              </a:ext>
            </a:extLst>
          </p:cNvPr>
          <p:cNvSpPr txBox="1">
            <a:spLocks noChangeArrowheads="1"/>
          </p:cNvSpPr>
          <p:nvPr/>
        </p:nvSpPr>
        <p:spPr bwMode="auto">
          <a:xfrm>
            <a:off x="330314" y="953725"/>
            <a:ext cx="8458200" cy="4647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1pPr>
            <a:lvl2pPr marL="37931725" indent="-37474525">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2pPr>
            <a:lvl3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3pPr>
            <a:lvl4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4pPr>
            <a:lvl5pPr>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5pPr>
            <a:lvl6pPr marL="15240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6pPr>
            <a:lvl7pPr marL="19812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7pPr>
            <a:lvl8pPr marL="24384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8pPr>
            <a:lvl9pPr marL="2895600" indent="762000" defTabSz="406400" eaLnBrk="0" fontAlgn="base" hangingPunct="0">
              <a:spcBef>
                <a:spcPct val="0"/>
              </a:spcBef>
              <a:spcAft>
                <a:spcPct val="0"/>
              </a:spcAft>
              <a:defRPr sz="2800">
                <a:solidFill>
                  <a:srgbClr val="000000"/>
                </a:solidFill>
                <a:latin typeface="Gill Sans" panose="020B0502020104020203" pitchFamily="34" charset="-79"/>
                <a:cs typeface="Gill Sans" panose="020B0502020104020203" pitchFamily="34" charset="-79"/>
                <a:sym typeface="Gill Sans" panose="020B0502020104020203" pitchFamily="34" charset="-79"/>
              </a:defRPr>
            </a:lvl9pPr>
          </a:lstStyle>
          <a:p>
            <a:pPr eaLnBrk="1">
              <a:spcAft>
                <a:spcPts val="1200"/>
              </a:spcAft>
              <a:buClr>
                <a:srgbClr val="F9EFD6"/>
              </a:buClr>
              <a:buSzPct val="60000"/>
            </a:pPr>
            <a:r>
              <a:rPr lang="ja-JP" altLang="en-US" sz="2400" dirty="0">
                <a:solidFill>
                  <a:srgbClr val="800000"/>
                </a:solidFill>
                <a:latin typeface="ＭＳ ゴシック"/>
                <a:ea typeface="ＭＳ ゴシック"/>
                <a:cs typeface="ＭＳ ゴシック"/>
              </a:rPr>
              <a:t>健康機能分子科学演習</a:t>
            </a:r>
            <a:r>
              <a:rPr lang="en-US" altLang="ja-JP" sz="2400" dirty="0">
                <a:solidFill>
                  <a:srgbClr val="800000"/>
                </a:solidFill>
                <a:latin typeface="ＭＳ ゴシック"/>
                <a:ea typeface="ＭＳ ゴシック"/>
                <a:cs typeface="ＭＳ ゴシック"/>
              </a:rPr>
              <a:t>A〜D</a:t>
            </a:r>
            <a:r>
              <a:rPr lang="ja-JP" altLang="en-US" sz="2400" dirty="0">
                <a:solidFill>
                  <a:srgbClr val="800000"/>
                </a:solidFill>
                <a:latin typeface="ＭＳ ゴシック"/>
                <a:ea typeface="ＭＳ ゴシック"/>
                <a:cs typeface="ＭＳ ゴシック"/>
              </a:rPr>
              <a:t>（各２単位）を活用しよう</a:t>
            </a:r>
            <a:endParaRPr lang="en-US" altLang="ja-JP" sz="2400" dirty="0">
              <a:latin typeface="ＭＳ ゴシック"/>
              <a:ea typeface="ＭＳ ゴシック"/>
              <a:cs typeface="ＭＳ 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A</a:t>
            </a:r>
            <a:r>
              <a:rPr lang="ja-JP" altLang="en-US" sz="2400" dirty="0">
                <a:latin typeface="ＭＳ Ｐゴシック"/>
                <a:ea typeface="ＭＳ Ｐゴシック"/>
                <a:cs typeface="ＭＳ Ｐゴシック"/>
              </a:rPr>
              <a:t>）研究活動に関する学習（書籍、雑誌など）</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＠研究室、</a:t>
            </a:r>
            <a:r>
              <a:rPr lang="en-US" altLang="ja-JP" sz="2400" dirty="0">
                <a:latin typeface="ＭＳ Ｐゴシック"/>
                <a:ea typeface="ＭＳ Ｐゴシック"/>
                <a:cs typeface="ＭＳ Ｐゴシック"/>
              </a:rPr>
              <a:t>M1</a:t>
            </a:r>
            <a:r>
              <a:rPr lang="ja-JP" altLang="en-US" sz="2400" dirty="0">
                <a:latin typeface="ＭＳ Ｐゴシック"/>
                <a:ea typeface="ＭＳ Ｐゴシック"/>
                <a:cs typeface="ＭＳ Ｐゴシック"/>
              </a:rPr>
              <a:t>前期</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B</a:t>
            </a:r>
            <a:r>
              <a:rPr lang="ja-JP" altLang="en-US" sz="2400" dirty="0">
                <a:latin typeface="ＭＳ Ｐゴシック"/>
                <a:ea typeface="ＭＳ Ｐゴシック"/>
                <a:cs typeface="ＭＳ Ｐゴシック"/>
              </a:rPr>
              <a:t>）文献紹介など</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＠研究室、</a:t>
            </a:r>
            <a:r>
              <a:rPr lang="en-US" altLang="ja-JP" sz="2400" dirty="0">
                <a:latin typeface="ＭＳ Ｐゴシック"/>
                <a:ea typeface="ＭＳ Ｐゴシック"/>
                <a:cs typeface="ＭＳ Ｐゴシック"/>
              </a:rPr>
              <a:t>M1</a:t>
            </a:r>
            <a:r>
              <a:rPr lang="ja-JP" altLang="en-US" sz="2400" dirty="0">
                <a:latin typeface="ＭＳ Ｐゴシック"/>
                <a:ea typeface="ＭＳ Ｐゴシック"/>
                <a:cs typeface="ＭＳ Ｐゴシック"/>
              </a:rPr>
              <a:t>後期</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C</a:t>
            </a:r>
            <a:r>
              <a:rPr lang="ja-JP" altLang="en-US" sz="2400" dirty="0">
                <a:latin typeface="ＭＳ Ｐゴシック"/>
                <a:ea typeface="ＭＳ Ｐゴシック"/>
                <a:cs typeface="ＭＳ Ｐゴシック"/>
              </a:rPr>
              <a:t>）研究活動に関する学修・教員とのディスカッションなど</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＠研究室、</a:t>
            </a:r>
            <a:r>
              <a:rPr lang="en-US" altLang="ja-JP" sz="2400" dirty="0">
                <a:latin typeface="ＭＳ Ｐゴシック"/>
                <a:ea typeface="ＭＳ Ｐゴシック"/>
                <a:cs typeface="ＭＳ Ｐゴシック"/>
              </a:rPr>
              <a:t>M2</a:t>
            </a:r>
            <a:r>
              <a:rPr lang="ja-JP" altLang="en-US" sz="2400" dirty="0">
                <a:latin typeface="ＭＳ Ｐゴシック"/>
                <a:ea typeface="ＭＳ Ｐゴシック"/>
                <a:cs typeface="ＭＳ Ｐゴシック"/>
              </a:rPr>
              <a:t>前期</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D</a:t>
            </a:r>
            <a:r>
              <a:rPr lang="ja-JP" altLang="en-US" sz="2400" dirty="0">
                <a:latin typeface="ＭＳ Ｐゴシック"/>
                <a:ea typeface="ＭＳ Ｐゴシック"/>
                <a:cs typeface="ＭＳ Ｐゴシック"/>
              </a:rPr>
              <a:t>）学会や講演会に参加し、聴講内容を理解、整理、総括</a:t>
            </a:r>
            <a:endParaRPr lang="en-US" altLang="ja-JP" sz="2400" dirty="0">
              <a:latin typeface="ＭＳ Ｐゴシック"/>
              <a:ea typeface="ＭＳ Ｐゴシック"/>
              <a:cs typeface="ＭＳ Ｐゴシック"/>
            </a:endParaRPr>
          </a:p>
          <a:p>
            <a:pPr eaLnBrk="1">
              <a:spcAft>
                <a:spcPts val="1200"/>
              </a:spcAft>
              <a:buClr>
                <a:srgbClr val="F9EFD6"/>
              </a:buClr>
              <a:buSzPct val="60000"/>
            </a:pPr>
            <a:r>
              <a:rPr lang="en-US" altLang="ja-JP" sz="2400" dirty="0">
                <a:latin typeface="ＭＳ Ｐゴシック"/>
                <a:ea typeface="ＭＳ Ｐゴシック"/>
                <a:cs typeface="ＭＳ Ｐゴシック"/>
              </a:rPr>
              <a:t>	</a:t>
            </a:r>
            <a:r>
              <a:rPr lang="ja-JP" altLang="en-US" sz="2400" dirty="0">
                <a:latin typeface="ＭＳ Ｐゴシック"/>
                <a:ea typeface="ＭＳ Ｐゴシック"/>
                <a:cs typeface="ＭＳ Ｐゴシック"/>
              </a:rPr>
              <a:t>＠研究室、</a:t>
            </a:r>
            <a:r>
              <a:rPr lang="en-US" altLang="ja-JP" sz="2400" dirty="0">
                <a:latin typeface="ＭＳ Ｐゴシック"/>
                <a:ea typeface="ＭＳ Ｐゴシック"/>
                <a:cs typeface="ＭＳ Ｐゴシック"/>
              </a:rPr>
              <a:t>M2</a:t>
            </a:r>
            <a:r>
              <a:rPr lang="ja-JP" altLang="en-US" sz="2400" dirty="0">
                <a:latin typeface="ＭＳ Ｐゴシック"/>
                <a:ea typeface="ＭＳ Ｐゴシック"/>
                <a:cs typeface="ＭＳ Ｐゴシック"/>
              </a:rPr>
              <a:t>後期</a:t>
            </a:r>
            <a:endParaRPr lang="en-US" altLang="ja-JP" sz="2400" dirty="0">
              <a:latin typeface="ＭＳ Ｐゴシック"/>
              <a:ea typeface="ＭＳ Ｐゴシック"/>
              <a:cs typeface="ＭＳ Ｐゴシック"/>
            </a:endParaRPr>
          </a:p>
        </p:txBody>
      </p:sp>
      <p:sp>
        <p:nvSpPr>
          <p:cNvPr id="5" name="AutoShape 2">
            <a:extLst>
              <a:ext uri="{FF2B5EF4-FFF2-40B4-BE49-F238E27FC236}">
                <a16:creationId xmlns:a16="http://schemas.microsoft.com/office/drawing/2014/main" id="{1F62704D-FA1D-9648-808B-2E76C84FB192}"/>
              </a:ext>
            </a:extLst>
          </p:cNvPr>
          <p:cNvSpPr>
            <a:spLocks/>
          </p:cNvSpPr>
          <p:nvPr/>
        </p:nvSpPr>
        <p:spPr bwMode="auto">
          <a:xfrm>
            <a:off x="71500" y="8620"/>
            <a:ext cx="8990012" cy="7563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w="9525">
            <a:solidFill>
              <a:srgbClr val="FFFFFF"/>
            </a:solidFill>
            <a:miter lim="800000"/>
            <a:headEnd/>
            <a:tailEnd/>
          </a:ln>
          <a:effectLst/>
        </p:spPr>
        <p:txBody>
          <a:bodyPr lIns="38100" tIns="38100" rIns="38100" bIns="38100" anchor="ctr"/>
          <a:lstStyle>
            <a:lvl1pPr marL="39688">
              <a:defRPr kumimoji="1" sz="2800">
                <a:solidFill>
                  <a:srgbClr val="000000"/>
                </a:solidFill>
                <a:latin typeface="Gill Sans" charset="0"/>
                <a:ea typeface="Gill Sans" charset="0"/>
                <a:cs typeface="Gill Sans" charset="0"/>
                <a:sym typeface="Gill Sans" charset="0"/>
              </a:defRPr>
            </a:lvl1pPr>
            <a:lvl2pPr marL="37931725" indent="-37474525">
              <a:defRPr kumimoji="1" sz="2800">
                <a:solidFill>
                  <a:srgbClr val="000000"/>
                </a:solidFill>
                <a:latin typeface="Gill Sans" charset="0"/>
                <a:ea typeface="Gill Sans" charset="0"/>
                <a:cs typeface="Gill Sans" charset="0"/>
                <a:sym typeface="Gill Sans" charset="0"/>
              </a:defRPr>
            </a:lvl2pPr>
            <a:lvl3pPr>
              <a:defRPr kumimoji="1" sz="2800">
                <a:solidFill>
                  <a:srgbClr val="000000"/>
                </a:solidFill>
                <a:latin typeface="Gill Sans" charset="0"/>
                <a:ea typeface="Gill Sans" charset="0"/>
                <a:cs typeface="Gill Sans" charset="0"/>
                <a:sym typeface="Gill Sans" charset="0"/>
              </a:defRPr>
            </a:lvl3pPr>
            <a:lvl4pPr>
              <a:defRPr kumimoji="1" sz="2800">
                <a:solidFill>
                  <a:srgbClr val="000000"/>
                </a:solidFill>
                <a:latin typeface="Gill Sans" charset="0"/>
                <a:ea typeface="Gill Sans" charset="0"/>
                <a:cs typeface="Gill Sans" charset="0"/>
                <a:sym typeface="Gill Sans" charset="0"/>
              </a:defRPr>
            </a:lvl4pPr>
            <a:lvl5pPr>
              <a:defRPr kumimoji="1" sz="28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kumimoji="1" sz="2800">
                <a:solidFill>
                  <a:srgbClr val="000000"/>
                </a:solidFill>
                <a:latin typeface="Gill Sans" charset="0"/>
                <a:ea typeface="Gill Sans" charset="0"/>
                <a:cs typeface="Gill Sans" charset="0"/>
                <a:sym typeface="Gill Sans" charset="0"/>
              </a:defRPr>
            </a:lvl9pPr>
          </a:lstStyle>
          <a:p>
            <a:pPr algn="ctr" defTabSz="914400" eaLnBrk="1">
              <a:defRPr/>
            </a:pPr>
            <a:r>
              <a:rPr kumimoji="0" lang="ja-JP" altLang="en-US" sz="3200" dirty="0">
                <a:solidFill>
                  <a:srgbClr val="0000FF"/>
                </a:solidFill>
                <a:latin typeface="ヒラギノ角ゴ Pro W6" charset="-128"/>
                <a:ea typeface="ヒラギノ角ゴ Pro W6" charset="-128"/>
              </a:rPr>
              <a:t>お勧め情報</a:t>
            </a:r>
            <a:endParaRPr kumimoji="0" lang="ja-JP" altLang="ja-JP" sz="3200" dirty="0">
              <a:solidFill>
                <a:srgbClr val="0000FF"/>
              </a:solidFill>
              <a:latin typeface="ヒラギノ角ゴ Pro W6" charset="-128"/>
              <a:ea typeface="ヒラギノ角ゴ Pro W6" charset="-128"/>
            </a:endParaRPr>
          </a:p>
        </p:txBody>
      </p:sp>
    </p:spTree>
    <p:extLst>
      <p:ext uri="{BB962C8B-B14F-4D97-AF65-F5344CB8AC3E}">
        <p14:creationId xmlns:p14="http://schemas.microsoft.com/office/powerpoint/2010/main" val="3105289708"/>
      </p:ext>
    </p:extLst>
  </p:cSld>
  <p:clrMapOvr>
    <a:masterClrMapping/>
  </p:clrMapOvr>
  <p:transition spd="med">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テーマ">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テーマ">
      <a:majorFont>
        <a:latin typeface="Gill Sans"/>
        <a:ea typeface="Gill Sans"/>
        <a:cs typeface="Gill Sans"/>
      </a:majorFont>
      <a:minorFont>
        <a:latin typeface="Gill Sans"/>
        <a:ea typeface="Gill Sans"/>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66700" marR="0" indent="0" algn="ctr" defTabSz="406400" rtl="0" eaLnBrk="1" fontAlgn="base" latinLnBrk="0" hangingPunct="0">
          <a:lnSpc>
            <a:spcPct val="100000"/>
          </a:lnSpc>
          <a:spcBef>
            <a:spcPct val="0"/>
          </a:spcBef>
          <a:spcAft>
            <a:spcPct val="0"/>
          </a:spcAft>
          <a:buClrTx/>
          <a:buSzTx/>
          <a:buFontTx/>
          <a:buNone/>
          <a:tabLst/>
          <a:defRPr kumimoji="0" lang="ja-JP" altLang="ja-JP" sz="28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66700" marR="0" indent="0" algn="ctr" defTabSz="406400" rtl="0" eaLnBrk="1" fontAlgn="base" latinLnBrk="0" hangingPunct="0">
          <a:lnSpc>
            <a:spcPct val="100000"/>
          </a:lnSpc>
          <a:spcBef>
            <a:spcPct val="0"/>
          </a:spcBef>
          <a:spcAft>
            <a:spcPct val="0"/>
          </a:spcAft>
          <a:buClrTx/>
          <a:buSzTx/>
          <a:buFontTx/>
          <a:buNone/>
          <a:tabLst/>
          <a:defRPr kumimoji="0" lang="ja-JP" altLang="ja-JP" sz="28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2718</TotalTime>
  <Words>1872</Words>
  <Application>Microsoft Office PowerPoint</Application>
  <PresentationFormat>画面に合わせる (4:3)</PresentationFormat>
  <Paragraphs>183</Paragraphs>
  <Slides>15</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Gill Sans</vt:lpstr>
      <vt:lpstr>Hiragino Kaku Gothic Pro W3</vt:lpstr>
      <vt:lpstr>Hiragino Mincho Pro W3</vt:lpstr>
      <vt:lpstr>Lucida Grande</vt:lpstr>
      <vt:lpstr>ＭＳ Ｐゴシック</vt:lpstr>
      <vt:lpstr>ＭＳ ゴシック</vt:lpstr>
      <vt:lpstr>ＭＳ 明朝</vt:lpstr>
      <vt:lpstr>ヒラギノ角ゴ Pro W6</vt:lpstr>
      <vt:lpstr>Helvetica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YADA</dc:creator>
  <cp:lastModifiedBy>ishimaru kanji</cp:lastModifiedBy>
  <cp:revision>192</cp:revision>
  <cp:lastPrinted>2019-04-01T03:39:53Z</cp:lastPrinted>
  <dcterms:created xsi:type="dcterms:W3CDTF">2017-03-30T00:04:25Z</dcterms:created>
  <dcterms:modified xsi:type="dcterms:W3CDTF">2020-04-15T06:25:29Z</dcterms:modified>
</cp:coreProperties>
</file>